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7" r:id="rId3"/>
    <p:sldId id="260" r:id="rId4"/>
    <p:sldId id="261" r:id="rId5"/>
    <p:sldId id="263" r:id="rId6"/>
    <p:sldId id="262" r:id="rId7"/>
    <p:sldId id="267" r:id="rId8"/>
    <p:sldId id="264" r:id="rId9"/>
    <p:sldId id="265" r:id="rId10"/>
    <p:sldId id="266" r:id="rId11"/>
    <p:sldId id="269" r:id="rId12"/>
    <p:sldId id="268" r:id="rId13"/>
    <p:sldId id="270" r:id="rId14"/>
    <p:sldId id="271" r:id="rId15"/>
    <p:sldId id="272" r:id="rId16"/>
    <p:sldId id="274" r:id="rId17"/>
    <p:sldId id="273" r:id="rId18"/>
    <p:sldId id="275" r:id="rId19"/>
    <p:sldId id="276" r:id="rId20"/>
    <p:sldId id="277" r:id="rId21"/>
  </p:sldIdLst>
  <p:sldSz cx="12192000" cy="6858000"/>
  <p:notesSz cx="7010400" cy="9296400"/>
  <p:defaultTextStyle>
    <a:defPPr>
      <a:defRPr lang="en-US"/>
    </a:defPPr>
    <a:lvl1pPr marL="0" algn="l" defTabSz="9142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39" algn="l" defTabSz="9142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77" algn="l" defTabSz="9142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16" algn="l" defTabSz="9142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54" algn="l" defTabSz="9142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91" algn="l" defTabSz="9142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30" algn="l" defTabSz="9142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969" algn="l" defTabSz="9142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06" algn="l" defTabSz="9142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B27A"/>
    <a:srgbClr val="F1852B"/>
    <a:srgbClr val="FAE6E0"/>
    <a:srgbClr val="FFCC00"/>
    <a:srgbClr val="BF1B90"/>
    <a:srgbClr val="80FC95"/>
    <a:srgbClr val="E028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4" autoAdjust="0"/>
    <p:restoredTop sz="94434" autoAdjust="0"/>
  </p:normalViewPr>
  <p:slideViewPr>
    <p:cSldViewPr snapToGrid="0">
      <p:cViewPr varScale="1">
        <p:scale>
          <a:sx n="75" d="100"/>
          <a:sy n="75" d="100"/>
        </p:scale>
        <p:origin x="8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1" y="243842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1" y="882377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1" y="3869637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16" indent="0" algn="ctr">
              <a:buNone/>
              <a:defRPr sz="2200"/>
            </a:lvl2pPr>
            <a:lvl3pPr marL="914432" indent="0" algn="ctr">
              <a:buNone/>
              <a:defRPr sz="2200"/>
            </a:lvl3pPr>
            <a:lvl4pPr marL="1371648" indent="0" algn="ctr">
              <a:buNone/>
              <a:defRPr sz="2000"/>
            </a:lvl4pPr>
            <a:lvl5pPr marL="1828864" indent="0" algn="ctr">
              <a:buNone/>
              <a:defRPr sz="2000"/>
            </a:lvl5pPr>
            <a:lvl6pPr marL="2286080" indent="0" algn="ctr">
              <a:buNone/>
              <a:defRPr sz="2000"/>
            </a:lvl6pPr>
            <a:lvl7pPr marL="2743296" indent="0" algn="ctr">
              <a:buNone/>
              <a:defRPr sz="2000"/>
            </a:lvl7pPr>
            <a:lvl8pPr marL="3200512" indent="0" algn="ctr">
              <a:buNone/>
              <a:defRPr sz="2000"/>
            </a:lvl8pPr>
            <a:lvl9pPr marL="3657728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2F2982-08F3-4F50-AFEB-588FDB2620BC}" type="datetimeFigureOut">
              <a:rPr lang="en-US" smtClean="0"/>
              <a:t>10/22/2014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07733E-3919-42FE-BC20-2052857BEED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2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788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2982-08F3-4F50-AFEB-588FDB2620BC}" type="datetimeFigureOut">
              <a:rPr lang="en-US" smtClean="0"/>
              <a:t>10/22/2014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733E-3919-42FE-BC20-2052857BE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07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1"/>
            <a:ext cx="23241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1" y="762001"/>
            <a:ext cx="74295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2982-08F3-4F50-AFEB-588FDB2620BC}" type="datetimeFigureOut">
              <a:rPr lang="en-US" smtClean="0"/>
              <a:t>10/22/2014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733E-3919-42FE-BC20-2052857BE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471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2982-08F3-4F50-AFEB-588FDB2620BC}" type="datetimeFigureOut">
              <a:rPr lang="en-US" smtClean="0"/>
              <a:t>10/22/2014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733E-3919-42FE-BC20-2052857BE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491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5" y="1173576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1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6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8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9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5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72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2982-08F3-4F50-AFEB-588FDB2620BC}" type="datetimeFigureOut">
              <a:rPr lang="en-US" smtClean="0"/>
              <a:t>10/22/2014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733E-3919-42FE-BC20-2052857BEED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2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639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1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2982-08F3-4F50-AFEB-588FDB2620BC}" type="datetimeFigureOut">
              <a:rPr lang="en-US" smtClean="0"/>
              <a:t>10/22/2014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733E-3919-42FE-BC20-2052857BE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378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16" indent="0">
              <a:buNone/>
              <a:defRPr sz="2000" b="1"/>
            </a:lvl2pPr>
            <a:lvl3pPr marL="914432" indent="0">
              <a:buNone/>
              <a:defRPr sz="1800" b="1"/>
            </a:lvl3pPr>
            <a:lvl4pPr marL="1371648" indent="0">
              <a:buNone/>
              <a:defRPr sz="1600" b="1"/>
            </a:lvl4pPr>
            <a:lvl5pPr marL="1828864" indent="0">
              <a:buNone/>
              <a:defRPr sz="1600" b="1"/>
            </a:lvl5pPr>
            <a:lvl6pPr marL="2286080" indent="0">
              <a:buNone/>
              <a:defRPr sz="1600" b="1"/>
            </a:lvl6pPr>
            <a:lvl7pPr marL="2743296" indent="0">
              <a:buNone/>
              <a:defRPr sz="1600" b="1"/>
            </a:lvl7pPr>
            <a:lvl8pPr marL="3200512" indent="0">
              <a:buNone/>
              <a:defRPr sz="1600" b="1"/>
            </a:lvl8pPr>
            <a:lvl9pPr marL="365772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3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16" indent="0">
              <a:buNone/>
              <a:defRPr sz="2000" b="1"/>
            </a:lvl2pPr>
            <a:lvl3pPr marL="914432" indent="0">
              <a:buNone/>
              <a:defRPr sz="1800" b="1"/>
            </a:lvl3pPr>
            <a:lvl4pPr marL="1371648" indent="0">
              <a:buNone/>
              <a:defRPr sz="1600" b="1"/>
            </a:lvl4pPr>
            <a:lvl5pPr marL="1828864" indent="0">
              <a:buNone/>
              <a:defRPr sz="1600" b="1"/>
            </a:lvl5pPr>
            <a:lvl6pPr marL="2286080" indent="0">
              <a:buNone/>
              <a:defRPr sz="1600" b="1"/>
            </a:lvl6pPr>
            <a:lvl7pPr marL="2743296" indent="0">
              <a:buNone/>
              <a:defRPr sz="1600" b="1"/>
            </a:lvl7pPr>
            <a:lvl8pPr marL="3200512" indent="0">
              <a:buNone/>
              <a:defRPr sz="1600" b="1"/>
            </a:lvl8pPr>
            <a:lvl9pPr marL="365772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2982-08F3-4F50-AFEB-588FDB2620BC}" type="datetimeFigureOut">
              <a:rPr lang="en-US" smtClean="0"/>
              <a:t>10/22/2014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733E-3919-42FE-BC20-2052857BE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959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2982-08F3-4F50-AFEB-588FDB2620BC}" type="datetimeFigureOut">
              <a:rPr lang="en-US" smtClean="0"/>
              <a:t>10/22/2014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733E-3919-42FE-BC20-2052857BE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436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2982-08F3-4F50-AFEB-588FDB2620BC}" type="datetimeFigureOut">
              <a:rPr lang="en-US" smtClean="0"/>
              <a:t>10/22/2014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733E-3919-42FE-BC20-2052857BE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48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1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1"/>
            </a:lvl1pPr>
            <a:lvl2pPr marL="457216" indent="0">
              <a:buNone/>
              <a:defRPr sz="1200"/>
            </a:lvl2pPr>
            <a:lvl3pPr marL="914432" indent="0">
              <a:buNone/>
              <a:defRPr sz="1000"/>
            </a:lvl3pPr>
            <a:lvl4pPr marL="1371648" indent="0">
              <a:buNone/>
              <a:defRPr sz="901"/>
            </a:lvl4pPr>
            <a:lvl5pPr marL="1828864" indent="0">
              <a:buNone/>
              <a:defRPr sz="901"/>
            </a:lvl5pPr>
            <a:lvl6pPr marL="2286080" indent="0">
              <a:buNone/>
              <a:defRPr sz="901"/>
            </a:lvl6pPr>
            <a:lvl7pPr marL="2743296" indent="0">
              <a:buNone/>
              <a:defRPr sz="901"/>
            </a:lvl7pPr>
            <a:lvl8pPr marL="3200512" indent="0">
              <a:buNone/>
              <a:defRPr sz="901"/>
            </a:lvl8pPr>
            <a:lvl9pPr marL="3657728" indent="0">
              <a:buNone/>
              <a:defRPr sz="90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2982-08F3-4F50-AFEB-588FDB2620BC}" type="datetimeFigureOut">
              <a:rPr lang="en-US" smtClean="0"/>
              <a:t>10/22/2014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733E-3919-42FE-BC20-2052857BE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209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8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16" indent="0">
              <a:buNone/>
              <a:defRPr sz="2800"/>
            </a:lvl2pPr>
            <a:lvl3pPr marL="914432" indent="0">
              <a:buNone/>
              <a:defRPr sz="2400"/>
            </a:lvl3pPr>
            <a:lvl4pPr marL="1371648" indent="0">
              <a:buNone/>
              <a:defRPr sz="2000"/>
            </a:lvl4pPr>
            <a:lvl5pPr marL="1828864" indent="0">
              <a:buNone/>
              <a:defRPr sz="2000"/>
            </a:lvl5pPr>
            <a:lvl6pPr marL="2286080" indent="0">
              <a:buNone/>
              <a:defRPr sz="2000"/>
            </a:lvl6pPr>
            <a:lvl7pPr marL="2743296" indent="0">
              <a:buNone/>
              <a:defRPr sz="2000"/>
            </a:lvl7pPr>
            <a:lvl8pPr marL="3200512" indent="0">
              <a:buNone/>
              <a:defRPr sz="2000"/>
            </a:lvl8pPr>
            <a:lvl9pPr marL="3657728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1"/>
            </a:lvl1pPr>
            <a:lvl2pPr marL="457216" indent="0">
              <a:buNone/>
              <a:defRPr sz="1200"/>
            </a:lvl2pPr>
            <a:lvl3pPr marL="914432" indent="0">
              <a:buNone/>
              <a:defRPr sz="1000"/>
            </a:lvl3pPr>
            <a:lvl4pPr marL="1371648" indent="0">
              <a:buNone/>
              <a:defRPr sz="901"/>
            </a:lvl4pPr>
            <a:lvl5pPr marL="1828864" indent="0">
              <a:buNone/>
              <a:defRPr sz="901"/>
            </a:lvl5pPr>
            <a:lvl6pPr marL="2286080" indent="0">
              <a:buNone/>
              <a:defRPr sz="901"/>
            </a:lvl6pPr>
            <a:lvl7pPr marL="2743296" indent="0">
              <a:buNone/>
              <a:defRPr sz="901"/>
            </a:lvl7pPr>
            <a:lvl8pPr marL="3200512" indent="0">
              <a:buNone/>
              <a:defRPr sz="901"/>
            </a:lvl8pPr>
            <a:lvl9pPr marL="3657728" indent="0">
              <a:buNone/>
              <a:defRPr sz="90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2982-08F3-4F50-AFEB-588FDB2620BC}" type="datetimeFigureOut">
              <a:rPr lang="en-US" smtClean="0"/>
              <a:t>10/22/2014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733E-3919-42FE-BC20-2052857BE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83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1" y="243842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3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7" y="6223831"/>
            <a:ext cx="2329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F72F2982-08F3-4F50-AFEB-588FDB2620BC}" type="datetimeFigureOut">
              <a:rPr lang="en-US" smtClean="0"/>
              <a:t>10/22/2014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9" y="6223831"/>
            <a:ext cx="4717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3" y="6223831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E07733E-3919-42FE-BC20-2052857BE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668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8" indent="-182886" algn="l" defTabSz="914432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16" indent="-182886" algn="l" defTabSz="914432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46" indent="-182886" algn="l" defTabSz="914432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76" indent="-182886" algn="l" defTabSz="914432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204" indent="-182886" algn="l" defTabSz="914432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56" indent="-228608" algn="l" defTabSz="914432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67" indent="-228608" algn="l" defTabSz="914432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77" indent="-228608" algn="l" defTabSz="914432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88" indent="-228608" algn="l" defTabSz="914432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6" algn="l" defTabSz="9144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32" algn="l" defTabSz="9144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48" algn="l" defTabSz="9144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64" algn="l" defTabSz="9144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80" algn="l" defTabSz="9144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96" algn="l" defTabSz="9144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12" algn="l" defTabSz="9144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28" algn="l" defTabSz="9144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outube.com/watch?v=ihE74nG8ioc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lcmedia.csumb.edu/Spanish/Puntos_de_partida8/Videos/ch04_en_contexto.mov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 err="1" smtClean="0">
                <a:solidFill>
                  <a:srgbClr val="7030A0"/>
                </a:solidFill>
                <a:latin typeface="Bradley Hand ITC" panose="03070402050302030203" pitchFamily="66" charset="0"/>
              </a:rPr>
              <a:t>capÍTULO</a:t>
            </a:r>
            <a:r>
              <a:rPr lang="en-US" sz="4400" dirty="0" smtClean="0">
                <a:solidFill>
                  <a:srgbClr val="7030A0"/>
                </a:solidFill>
                <a:latin typeface="Bradley Hand ITC" panose="03070402050302030203" pitchFamily="66" charset="0"/>
              </a:rPr>
              <a:t> 5 “EN </a:t>
            </a:r>
            <a:r>
              <a:rPr lang="en-US" sz="4400" dirty="0" err="1" smtClean="0">
                <a:solidFill>
                  <a:srgbClr val="7030A0"/>
                </a:solidFill>
                <a:latin typeface="Bradley Hand ITC" panose="03070402050302030203" pitchFamily="66" charset="0"/>
              </a:rPr>
              <a:t>cASA</a:t>
            </a:r>
            <a:r>
              <a:rPr lang="en-US" sz="4400" dirty="0" smtClean="0">
                <a:solidFill>
                  <a:srgbClr val="7030A0"/>
                </a:solidFill>
                <a:latin typeface="Bradley Hand ITC" panose="03070402050302030203" pitchFamily="66" charset="0"/>
              </a:rPr>
              <a:t>”</a:t>
            </a:r>
            <a:endParaRPr lang="en-US" sz="4400" dirty="0">
              <a:solidFill>
                <a:srgbClr val="7030A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9" name="AutoShape 2" descr="data:image/jpeg;base64,/9j/4AAQSkZJRgABAQAAAQABAAD/2wCEAAkGBhQSERUUEhQVFRUWFx4YGRYYFxcfIBgcFxUXGBoYHSAgHCYhGBkjHRQUHy8gIycpLCwsFR4xNTAqNSYsLCkBCQoKDgwOGg8PGjYlHyQsLCwsMDAqLS0wLCwsLCwsLCwsLC0sMC8sKiwsKSwsLCksKSwsLCwsLCwsLCwsLCwsLP/AABEIAKwBAwMBIgACEQEDEQH/xAAcAAACAwEBAQEAAAAAAAAAAAAGBwAFCAQDAgH/xABFEAABAwICBwQGBwgCAgIDAQABAgMRAAQFIQYHEjFRYaEiQXGRCBMyM4GxFDRCUmJzoiM1cnSys8HDktEkQ4LSJaPwFf/EABoBAAIDAQEAAAAAAAAAAAAAAAQFAAEDAgb/xAAwEQABAwIEAwcEAwEBAAAAAAABAAIDBBESITEyBXGhQUJRYYGRwRMz0fAiseEU8f/aAAwDAQACEQMRAD8ARte9nYuOq2WkLcV91CSo+QBNN3Ri0wliPX2KnFSO2pwrGXfsnZHwzprYFpZhwSEMKaYGfY2A2B0CetDsqYn6OQsdXDJo74WfMH1M4pcQfo5aSY7TqgnI98e10o5wb0bDkbq7A4pZR5dpX/1p4NPJUJSQocQQflX3RCKQJg+pTC2IJYLyhGbqirMcsk58Iqg1if8AiXTSbX9gkNA7LXYE+sczhMDuptUpNbn1tv8AJH9xygq4kRZJdxIkQXHiFw4frLvWt60ujgtP+RBolw/W8g5PMKTuzQoHxMGD86WFSlDKuVmjkjjrZ2aO98087DTyyd3PJSeC5T88utXrToUJSQRxBBrP1hgNw/7plxY4hJjLnu60WYJq6v0kKDgt9xyWZ8k5EjgTTGGrlfqy/JNYK6d+sd+SJ9b/AO5rz+BP91FZNrVWleBOJwx9FzcuXCSkSNlCZ/aIO+Cru40GaLuYMxG3YdoT21n13RUf00WahjSA/Io51VGwhsn8T5/5kkthmBv3Bhhlx0yB2EKVE7pgQPjRrg+onE34K20MJPe6sTlyTtGtCYTpVZOAJZdaTuARkjwABjpV2lU7q2a5rswbohr2vF2m6TODejc0mDdXS17uy0kJHMSraJ8YFHGD6psMtoKLVC1D7TsuHPkqR0ovqV0ukktIsWdtr58MOLaSlcBKDCQIGQTuj4V2YfrTu0e82HRl7SYPmmM/EGqjTb6/cfmf4FUlebfNIyR2E9pXkn1EscrsLiMymth+txhWTzS2zxTCh/g9KJcP0vtHvdvokx2VHZOfdCok+FISraw0TunvdsOEZZkbIz75VGVExV0xytdFw8RnJtbF6fhPwGd1KP0kfqNt/Mf6l1ZYDq/v24P0r1Az7KVKVHwyT1qa0MHT9GtxeLcuUh7dKW5Pq1DelM0ybOcOJ7bD99eibsqTgxyMLR++vRZnq3wjRG8uo+j2zzgP2koOzl+I9nrT00YxPBWI2bJLKsu2pAcII79oyR4gCmNh2kNs9ky82r8IUAf+Jg9K0ZNG/aVpHURSbXBZ9wf0fcQdgvFq3Tl7StpUHfkmRI4EijjBvRztEQbl9145yEw2nlxV1puVK1W6GsL1dYfaiWbRkKA9pSdtUjcZVJB8KU2H6U3TEerfcAyyJkeRmn45uPhWbqVcRcWlpB8fhJeKvc0sLTbX4Rzh+tq4Tk6224OIlJ6SOlEthrWtV5OJcaOW8bQ8x3fClDX022VEBIJJ3ACSaDZWzN7b80vj4hOztvzWgLDSG3f9082o8AoT5HPpVjSKw/Qe8egpYUkcVwn559KOcA0JvmoKr0oGXYTK93d2shw3GmUNTK/Vn76pvBVzSaxn95/lHlSuRu0WAAXlk8dlvP8ATX5R1/JMbnwWeKldVlhbrxhptaz+FJO/jw+NEdhqxvHPaSlofjVn5Ca8uyJ79oXjmQSSbWkoZtL9xoy2taD+FRG7w30RWGsm9a3uBwcHEg9RB60UYfqhbGbzylbskAJHMSZJ6US4foRZs+ywknivtHrNHxUlQNDb1TKChqm6Ow+v4VBgesxbxhVo4o5CWZUM+IIEedD+sW8YdvmUvvptCWRk8lW4uuCeyCBuO8im0hsJEAAAdwrOvpHfvFj+VH956mP0C5uGR1+ia/8AMXswTOxelkxtH9XVk6kLFz9JGeba0bJ/4knLxoww/RO1Z92w2DlmRtHLvkznWOLa7W2rabWpCvvJJB8xnRbg+uDE7eAm5U4kR2XQFiB3Se0Pga7ZBGza1aR00Ue1oWrwK/aRGDekksQLq1SrfKmlEeHZVP8AVRxg+vHDH4CnVMKMZOoIEn8QlOXEkVsiFf6ffu+4/hH9aaRlOfS7F2X8NfUw626CkZoWlW5aeBpUWGj9w/7plxY4hJjLmcutJeINLpAAOz5XnuKNLpmgDs+Sq+u2xxl9n3TriOSVGM+W6iiw1U3S83FNtDLedo+Qyn40SYfqlt0+9cccPAQkdJPWsI6Sc5gW6IaKhqCbgW6IWw/WldtwF7Doy9pMHzTGfiDRpgOnyriJtHxM9pA2k5czs1dWGitqz7thsHLMiTl3yZM1aRTSGGZu5/z1TqCnnZvkv6X6lJTF0Wj+JXKXr1m2V6wylwKBGQykwj9VGmEatLKArbU+MjO2Nk/8d4Piaz/rU/fF5+cfkKoMPxd5hW0w640ZBlC1J3btxzrQUsQN7XK0FFCCXFtz5rZFhgNux7pltHMJE5899d9ZbwfXhijEAvJfSO55AO/8QhXWjnB/SSQYF1aqTu7TSwoczsqgjwk0QABkEWGhosAnXQFrf+rM/m/61V04Prhwu4gC5S2o/ZeBRu5ns9a4dat0hy1ZLakrBd3pIIzbVwoer+y5C1v2HckrqlXGH6I3b3sMLjLNQ2Rn3yqJHhRJh+qN9WbrqGxwEqP+B1pCynlftavMx0s0m1pQvYaT3TPu33AMstokZcjIiiTD9bFynJ1Dbvmk9JHSinD9VdojNwuOnL2jA8kxl4k0SWGBMM+6ZbRzCROfPfTKGlqG9+3VNoKOqb37df8AFVYRpabhJm1uEZbykbOY3ySJHwpV6LYZZXcTiLCSY/Z5pUZ7ht7OfhNPR72T4H5ViA0Y6nbJb6mdvRMH0rZbfVzt6f0ta4bq1skAEpU9zUrI/BMCiSzw1poQ02hA/CkDd4b6xzhWlF1bfV7h1qO5K1AZ78pjpRvg+v7EWYDpauE5e2iFQOCkRnzINasiYzaLLZkMce1oC0xUpP4P6R9suBc27rR7yghY5fdPSjjB9ZuG3MBq7a2jHZWdhUnuAXEnwmtFqiipXwh5JEhQI4givyoosoYJraxK1ACLkqSI7DgSsZd2YkfAijvBvSScEC6tUK3yppRT4dlU/wBVJSpUUWo8H154Y/AU6phRjJ1BAk/iTIgcTFGmHYyxcJ2mHm3UnvQtKt3gaxTFX+j+ieIPqCrRi4JzhxKVJHPtmB1qKLYdZz9I794sfyo/vPUW6IaK6RNx6y9Q2js9h4+uMcN2XwUPGvPWJYMi+ZXiDSbtQZHsFbSYDrhjZ2lTvO88PjxJI2MYnaLOWVsTcT9EgEpJyFEuD6t8Ruo9VaOwY7S07Cc9xlcSPCaeujWluEsgBu2TbHPP1QO/8QlRo5w/HGHxLTza+QUJ+I3iuWSsftK5ZPHJtcCkRg/o43S4Nw+0yOCQVq5fdHWjnB/R/wAOagul24OXtq2U5b8kRkeBJpm1K1WyXun+jltY4TdLs2GmFoQClxCAFj9qj7XtdaTWDa7cTt4BeS8kfZeQFfqEK609tb/7mvP4E/3UVk2oonvg/pJoMC6tSnd2mlz4nZVHlJo3wfXHhdxAFylpR+y8CjdzPZ61lGvpKSTABJ5VFFtu2u0OJ2m1pWk96VAjPdmK9qyboxoTi61BVozctZg7cqaHIySnaHhNOrRDR7Hm4+lXzJRnKFt+tV/yGwf1GOFRRI/Wp++Lz84/IUMMW6lqCUJUpRyASCSfgKd+LWli3iVwu8tBcrKztK21ATsjc2SQB4k0daP6ZYYgBLSUW24R6oJB8SkRlxNDipiJtiQoq4ScOLP2SDwfVHidzBTarQkz2nYRu5K7XSjjB/RtdMG6ukIGUpaSVHmNpUAH4GnlaYg26JacQscUqB+VdFbg30RIIOYS+wfUZhjEFTa31Cc3VkzP4UwnpVFrqQMOs7ZVglNqr18SylKCQGlwDAz+NN6lF6SP1G2/mP8AUurVoCwbX7iTMB0tXCcvbRBgcFIjPmQaOcH9I+2VAubdxo5yUELHLfsms+1Kii11g+s/DbmA3dtBRjsrOwZPcAuJPhNE7bgUJSQRxBmsR29stxQShKlqOQSkEk/Ab6P9EtBcdyVapuLYZwVuFoc+yTOf8NRRace9k+B+VYgNat0YwbF20/8Am3rDggdkMFRiMxtBTefMg0udF04Vbx66w9YqQdtSy5u79lUAeArKSZkZAebXWEtRHEQHm10obHDHX1bLLTjiuCEKUfIA0Z4PqRxN+CWQynLN1QGR74Eqy8KfuDaa4eUhLS0MD7hSGwOmz1olZfSsShSVDiCD8q6bI1+03XbJGP2m6SuD+jYnI3V2TxSygDw7Sp/po5wjU5hdvBFsHVCO06SvdyPZ6Ua1K7Wi4msFYQAlLLSUjcA2gAfACpXbUqKLMWjOpV+7zVc2zYyyDm2rP8Kdx8TTGwb0drJuDcOvPnhIbT5CVfqoEBq2sNLLtn3b7gA7idoZ8lSKUs4kO832SSPiw77fZN7CNA7C1j1FqykiO0UhSstx2lSZq+ilRh+tt9OTrbbgyzEpPPiJ8qJLDWrar94HGjzTtDzTn0oxlZC7ttzR0dfA/vW55IzpRa3/AK41+SP7jlM6wx63e9082vkFCc+W8Usdb/1xr8kf3HKzrSDDcLLiDg6C4PaEC1AYqVKRLziuMP0vu2fdvuADuJ2h5KmiXD9b1wnJ5ptwcRKT/kdBQFUrZk8jNHLdlTLHtcUwNMdPWb/Dn7dKVNuuJATtZpyWlW8SdyT3UBaMakTdQV39smfsNnbWOEg7MV8VKLZxB43C6NZxSQbgD0TMwbUDhzMF31twcj21wMuSIyPAk0b4Tova2oH0e3aajvShIOe/OJ60kbDSm6Z92+4I7iqR5KkUTYfrduEZOttujiJSekjoKKZXxndkjWcTiduBCblSgjD9bVqvJxLjR5jaHmnPpRJh2kts/wC6fbUT9naAV/xMEeVFsmjftKOZURSbXBJrTb6/cfmf4FUlEWlli45iFwG21rO3uSknuHAV72Gra9d3thsZZrUBv5CTXn3xPfI7CL5leWkhkkldhaTmUMtOlJlJKTxBIPSrzD9O7xnc8pQyyXChl3Z5j4Gi6w1QJ3vvk8m0gdTPyolw/QGyazDIUcs1kq3eOXSiYqOcZg29fwjIaCpGYOH1/CF8G1ovuEJVal08WdqfKD864dcdk7iFpbIS2WD6+ZuFIQM2l9+0ePCmoywlAhKQkcAAB0oF1vfVmfzf9aqYH6kMZc517eSaO+rTxF7nYreSAMB9HUuAKfvW4yMMDa37xtEgDxg0e4PqOwxiNppT6hObqyZn8IhPSljbXa2zLa1IO+Ukjd4UQYfrFvWv/b6wcHEg9cldawZxFp3CyGj4sw7226pxYfhDLA2WWm2hwQhKd26YGdddLew1vjc8xwzQrzMH/uiSw1h2Tv8A7fVng4Cnr7PWi2VUT9HI6Osgfo74RE5uPhWbq0ai5StJKFJUI3pIO8cqz/Y4M+9k004vcMkmB4ncPjQPEQXYLefwlvFQXYMOevwuKva2vFtmW1qQd8pJG7woqsNVt25BXsND8SpPkmfnRLh+qJlObzq18kgJHMd5+VBspJnZgW6ICOhqHZhtueSEbDWNetb3A4ODiQeuR60Y4FrHdeIBs3FZgbTUkCeMgAedEOH6G2jPsMIniobR81TVylIGQyFM4YJm7n/P9pxBTVDN0nz/AGuZq9KgD6pxM9x2JH66ldVSjreaY2Pis2V+pSSYAk8BXvovp5hIj6Xb3AVIz2gtPPJOyY+BpuaM6X4Q4ALR62Sc4TAQrnkoBVJWcOedxsvPx8KkO8gdUtcP0Mu3vYYWBl2lDZGff2okeE0S2GqJ5WbzyEckgqP+BTTSoESDIPfX7RbOHxN1zR0fC4W7rlCGHar7RuCvbdIj2lQMuSY6zQXrUtEN3TSUJCU+pGQ/Mcpx0pNbTRVespSCSWQABvJLrkCqq4mMi/iPBVWwsjgOBtswgOpR5aapXSgKefbaJ+zExyJkCfCg27w9SFuJAKg2opKgDGRieQpU+F7BdwSWSCSMAuFrrlqV24Tg7tyv1bKCtXQDiScgKvcU1c3Fuwp5xbUIElIUSd4HCO+qbE9wxAZKmwvc0uaMkK1KlSs1kpUr7WwpIBUkgHcSCJ8ONfFWopUmjjCbNteCXCthJcQv2oEwNg79/eaB60ezAAfEXWskeANPiLqyw/SS5YP7J5xPLakHxBkGibD9bV0jJ1Dbo4xsnpl0oHqVbJpGbSrZUSx7XFN2w1uWyveocbPgFDpn0omw7Si1f90+2o8NqD5GD0rPkVKLZXyDcLo5nE5W7gD0Wl5oC1v/AFZn83/Wql7hmLXrSC4y48G0e0RtFInLOZTXTiWmrt0hDd0A4lCtqUwhRMEZmCO/7tay1jZIy0ixK2mr2SxFhBBPt++ioq6LSwcdMNtrWeCUk/IUZYBpBhKI27ZaFSO0v9oBHfvy+CaYWE6R2boAYea5IBCT/wATBHlQ0VI1+rwhIKFkmsg9P9slbh+rW8c3oDQyzWod/ISfOKJMP1QJGbz6jybSB1M/KmJNftMWUMTdRdNY+GwN1F+aH7DQq1t0ktt5x7SlKJyHjFZqwXWriVrAbulqQI7DgCxA7u0JA8CK1k97J8D8qxAaLaxrRZosjmMawWaLJzYP6STqYF1aoXvlTSik8slbQ60c4Pr2wx+AtxbCjAh1BiT+JO0AOZisv1+hJ7t9dLtbUw3Hbe4ALDzToP3FpVu37jXdWP8AAdCMRfIVbWz/AHwsAoHPtqgdaceiGhePtR63EEto7PYc/bmBvGYy4ZKFRRN2pVexbXASAt5tSu9QZIn4esMVKiixZX7Ne1pYuOq2WkLcVuhCSTnu3UYYPqZxS4g/Ry0k/aeUEbvw5r/TUUQ9hOll3ambe5eb3ZJWqDG6RuI5EUcYN6QOItQHg1cDP2kbKj8UQP00RYP6NhyN1dgbpS0jzG0r5xRxg+pTC7eCWC8ofaeUVb/w5I/TUUVHo76QDFwoIctbhKzA/ZD1ok8hCh8ATXtpNjaP/wDVs3ilwICUyHGnEKH7VwTsrSFd87qZFlhrTKdlptDY3QhITu3bhSs1uKi8aI3hkHydcoSsOGO/mEDXuwxX8CEWaVaFIu3Stx11J2OxAHq0bPHx391fWjzSbexbTsJLSmFuOudxVlH8Ugn4Jodb1mW7zSU3lupahv2SNlXExI38DIr8c1pMKQplVn+wjZCAsDIdxAEAchWH1YQ7GDmefVD/AF6cOMjTYnn1yUwF0sYI89b5OKWZUN6RtBPRJ6zQHasuvuJQnaWtwwATvJ4k0RaPaeG2cdHqkm3dUVFkR2J+7lERlByq0RpzYMErtbKHe4q2QB4ZmPhFCH6cgbd1rZH8jmgXfTla277ACxGfuOa7MD1ZtbBRcnafMyEOD9kI7Ko3qnnxqkxbVhcMhSgttTYE7Ukd4AERvMjlXRca1XCCpNu0h4p2fXbyBykcc4JIqlu9LVOWTdsUklC9srKz2syYiOddPdT4bALqR1IW2aNByTIxbQo3P0VDphphrtBJzUqEjZHAdnf/APwDdYOj9rbJZLKVNOL9poq2iBG85mDPPvrqTrVIfQtLavVBvYW2V7yDksZQD3cxVdpNpDaXICWLcoWtwKW4qJOcEbyYz3SBWkz4XtOHX90Wk8lO9jsNr+fxkizQjAAjDHPpWTT0uEZylGyM8s5IE1W3Wq9hRQ41dBDDgGztZkqVuAJiQfOjDEkLCX5yZFrCeG1258gE+YpZ3mmiF2lqyG1bTCkKJJEK2OudaSiJjQ140GXutphDG0MeNBl46/0vS21bum6cZWtKW2gFKe7tlQJEA98A8hBqxxHQa1Fshy3U44C6hKnSQE7Kl7KikQJEkQRPxr7w3WO89dbLdug+u2UbClHIie1MboOYjuo1xa/abtHFXAS6lsgKQhMDaBGykAnuMVzHFC5ri3z1XMUNO9ji3zzPTp6rnxrDkfRXmPUoS2EpQzuErVkI4QqOe+gq51fotkKdLqH1W4St5ggpBBEwFAzmN3GuxzWfbvhP0m2XLa9tGwvvG4nMZ+dfb+uBJ2tm1kH7yxn49mrkfTvzJ5aq5ZKWQ3ceWR/peri7y+a9Ww0iys4glcCU+W7wjxod0i0B+j2wuGn0PNyASBxMSCCQROVfB0zN1cJN8pRtxJLTcgZAxkCCrPvJr90t00RcNJt7Zr1VukzGQKo3ZDIDv786we+J7SSbns/80AQ0j4XsLnG50Hj7DIBCdSu6xwN973TLi+YSY891EmH6qrtz29hofiVJ8kz86EZDI/aEEyCR+1pQ/h+klywf2T7ieW0SPIyD5UTYdrauUQHUtujjGyrzGXSiDD9UDCc3nVuckwkeHeflRNh+h1ox7DCJ4qG0fNU0whpqhvet1TSCkqm963rfpoqvBtPk3Qj6PcJJESEFSRlxH/VJPRnUq5dQV3ls2JHZSvbXnvyyE/GtLKSAkxll/is4A7q3nqH0+G+d/REVNU+lDcX8r38vBMDB/R6sGoL63rg94KthPkntfqo5wnQ2ytfcWzLZyzCBOW4yZM/Gk1h+lF0x7t9wAdxMjyMiiWw1tXCfettuDLMSk8+In4VTOIRndkuY+KRO3AhNmpQVh+te1X7xLjR5jaHmM+lElhpDbve6ebVyChOfI50WyaN+0o6Ooik2uCsalSpWq3SNwPTm4tRsthrYy7Pq0jdzSAfOaLMP1vp3PMEc21A9DHzpZVK82yrlZo5eSjrZ2aO9808sP09sndzwScslgp392eR+Bq+aeSoSlQUOIII6Vm+rHCWrkq/8YPTxb2vjmKMj4g45Obfkj4uKvOTm35LQVKLW/wDXGvyR/ccq/wAAbxnLbLezl76CY/8AhnPjQ1rU2/pTXrNja9SPYBj3jnEzW1VJjhvYjmt6yX6lOThIzGoQXUqVKTJCpUqVKiilSpUqKKVKlSooibENYNy9a/R1bMQEqWAdpQHcc4zynKhmrCw0euHvdMuK5hJjzOVEuH6p7tebhbaHM7R8k5daIwSzZ2JROCec3sShCyvVsuJcbOytJkHgause05ubtsNulIRMkJTG0RunM+VVV3jdjY3z1teNXDoaXs7ba0DagD7Jgxn96mLotppgSo9SplpeQ/bIKVZ920uZ+CqLjo5rWJsCjoqCosWl1gdUv7DR25e90w4rnsmPM5US4dqnul5uFtocCdo+ScutN22uUOJCm1JWnuKSCPMZV60Qzh8Y3G6KZwyMbiT0QHh+qK3TBdcccPAQkf5PWuTTzCmrBhlVq2htRdgq2QokbCjBK5JEimPQFrf+rM/m/wCtVdTwsjicWCxXdRBHFA4sFj49vuqHDta9wiA4224Mtw2THwy6US4frXtl5OJcaPhtDzGfSlFUpWytmb235pNHxCdnbfmtBWGkds97p5tXLaE58jnVjWbUgyI391FOAMYpl9H9eE5xJhPP2+zR0VeXZFvsmEPE3PNiy/L8Jzubj4Vm6nfhCcRCT9JNuRHcFbW7PdAmkxovrBwpMC7tX9rLtbYWnxKRsmOUKruphdUYcItrqtKuB9VhLRa19fReLbZUYSCTwAmrzD9Brx72WFJHFcJGffnmR4A0xdG9OcJcAFq/btnOEkBs88lAGi5CwRIIIO4is2cNHecs4+Et77vZLCw1QuHN55KeSAVdTHyolw/VlZtwVJU6RGa1Hu5CB5zRZUoxlJEzRqOjoYGaN981yN4SykABtAA3DZFSuupRGEeCKwjwSO0f0JeuxtNrY2cs/WpVkeSZPnFF+H6oWxm88pXJACR5mTWY2LlSFBSFKSoZgpJBEcxRbg2t3E7aAm6W4kT2XYXv5q7XWg2UMLey/NAx8OgZqL81pTD9CLNmNlhJIjtL7Ry7+1MfCrtDYSIAAHACkRg/pJOCBdWqVbu00spPM7KpBPKRRzg+vLDH4CnVsKM5OoIiPxJlPWi2sa3aLI1kbWZNFkwKUWt/641+SP7jlNHDsZYuBtMPNujfKFpVv3TBypXa3vrjX5I/uOUJXfaQXEfsHmEC1KtbDRS6e92w4RxIgeZgUTYfqiuFZuuNt8hKj0gdTSdkEj9GpCymlk2tQJUinDh+qa1R7xTjp5nZHknPrRLh+jtsx7pltPMJE5czn1otnD3ncbI1nC5DuIHVIZOCPFBcLaktjetQ2UiTGalQBmQKJMF1ZP3CQv1rKUHcUrC/6cutGut/9zXn8Cf7qKyvY4o8wraZdcaVxQtST5giim0EY1N0azhkQ3EladsNUVun3rjjh4CEjpJ60TYforase7YbB4kSfMyazhg+u/E2IBeDycsnUg5Du2hCs+JJo3wf0k0mBdWhHFTKwfDsqj+qimQRs2hGsp4o9rQnaBX7QXg+uHDLiALkNqMdl0FGZ7pPZ60XW14h1O02tK0n7SVBQ8xWy3WTdan73vPzj8hQpRfrMtlOYzeJQlS1etOSQSdw7hX1g+qPE7mNm1WhJjtOkIEHv7WZHgDUUQzYYs8wraZdcaVxQtST0Io0wfXjibEBTqX05ZOoBMDu2hBz4kmivB/RtcMG6ukJ3ylpJV4dpUfKjjB9ReGMQVNLfUIzdWSJH4UwCDwM1FEMYB6RYcIQ/ZOFWebB2j/wMH9VXuneLJvbZjYQ40S6IFwgszLasgXIST4Gj7DsFYt07LDLbQHchCU7/AUr/SR+o238x/qXXEjBI0tPas5YxKwsPavXDNU7ywFOOtoSYPZlZIPPIfOiXD9Vdoj3hW6eaoHkmD1rMOFaS3VsZt7h1rMGELUAY3SJg/EUb4Pr9xJmA4W7gCfeIg+aY+VYMo4W9nuho6CBndvzzWjLHA2GfdMto5hInLnvNd1J3BvSPt1wLm2daOQ2kFKxzJB2SByE0c4PrPw25j1d22CZ7Lh2DlyVFEgAZBGBoaLAIme9k+B+VYgNbdU4FIJBBBGRG45Viyywt19Wyy0tw5CEJKszu3CrVrkq0wnSe6tTNvcPNZzCVqAMbpEwfiKKMH1JYo/BLIZSe95YTu/CJV0o6wf0bEiDdXZO7stIjxG0qfOKiiFMH1/YizAdLVwBPtog+aI+VMHRnX43cqCF2VwFEgSyPWiTxAAUPCDRDg+pvC7eItg6r7zxK5+B7P6aMLWzQ2NltCUDglIAy3ZCoouW3xpK0hWw+me5TLoI8QU5VKsKlRRYcr9ps6MaFYOI+luXKlSMiAlHP2JVHiRTc0YwHCW4Nm1a7WcEbKl881SuKyZNG/aViyeOTa4FZlwjQm9uvcWryxl2tghOe7tGBHxo3wb0eb9yC+tm3HAqK1D4J7P6q0eBX7Wq2SswH0frRhQW4++4sQeyr1Ykfw9rrXzpxdrsbpoW6lCGge2ouH3i/tOFSoy401aUmtz623+SP7jlBVri2K48Ql/EXFsNwe0L0sNbj6cnmkODimUn/I6US4frTtHMl7bRy9pMjzTOXiBSeqUrZWzN7b80mj4jOztvzWhbDHGHvdPNr5BQnLlvrurODLSlGEAqPBIJPSjTALDFxHqi6hOXvVCI7slSY8BR0VcX5FnsmMPEnPyLCeSKtb/7mvP4E/3UVk2tUaXYfdOYXcIvHGtkpG0WkK2veIORKgnu4UCaL6GYEAn16n1rgyHiUp//AF//AGo36zAbONj5pj/0RggONj5pKIbJIABJOQA3miXB9WmI3MeqtHYP2ljYGXNcVqDR7CbBtP8A4bdskZZtBE8pIznxq8rUEHRbAg5hZ7wb0cbpcG5uGmhl2UBSzHePsgHzpg6M6krOzUFhy5WsTmHVNjPk2UnrTDqVatJvFtJHrK+uEsKAAXEKSFE5Deo9onmTVrh+t9YyeYSrdmhRHiYMz5ihbTb6/cfmf4FUleedUysebO7SvKvq5o5HYXdpTpw/WXZue0tTR4LSfmJHWiK0xBt0S24hY/CoHf4bqzpXTYWzq1D1KVqUCI2AqQe7MbqIj4g/Rwuio+KyaObfktFUovSR+o238x/qXVjgFljIiFlKc/fqB6Zqr41rYOX7W3TfOAJD0k26M/dqB9tcceFMWVALcTgQPNNWVQc3E5paPNZrr1t7VbitltKlq4JBJ8hnT80Y0Q0fTEy4vL6ypQz8BCCOMyKaWEWNs2gC1QylHd6pKAOfs1q2Rr9put2SsftN1l7B9UOJ3EbNsptJjtOkIEHvg9ojwBo5wb0bXDBurpKd8paSVeHaVH9NPipXa0QZo3qstLEEtKuFGBJL7gBIH3UFKT8QaAcF07ubZISgoKBHZKE93d2QDTvc3HwrN1K6+RzC0tNtfhJuJyvjLCw21+Ey8P1vjc+wRzbV/hX/AHRNYawLJ3IPBByyWCnfzOXWkdUoRlfK3XNAx8TmbrmtHsXCViUKSocUkEdK9Kz9hFldKM2yXp4t7Q8cxTFwC0xgR6xxsJyyehRj/wCOfmRTCGrMncKawV5l7h9M0eVK5WkPQNpTc98IVHVdSjrphfyWdqgNfqUkmAJJ7hV1YaGXj3sMLAPersjL+KK8q1jnbRdeLYxzzZouvPD9LLpn3b7kZZE7Qy7oVMDwoksNbb6cnW23BxEpP+R0r0w/VE8rN55CBlkkFR58AD50S2Gq6zb9sLdP4lQPJMUxhhqhobc/wmsFPWjQ25n4zXxh2tO1cICw42owM07Qk/wyelDen7Sbu9ZS040CWRHrFhsmXHNwVBPfuB3UyrHB2WRDTSEfwpA3cTvNZ/8ASO/eLH8qP7z1MDC6RmGU35fvwmhp3yswTOvyFv32R9h2qFRgvPgcm0z+ox8qJbDVtZNb2y4cs1qJ3chArLuD6X3lrH0e5ebAnshZ2c9/ZMp6Ub4P6QeINQHksvjL2k7Kst+aYEniQatlLEzRq6jooGaN981o21sG2hDaEIHBKQPlXvSkwb0jLRcC4YdZOclMOJHDdCv00cYPrEw+6gM3bRJjsqVsqz3CFQSfCiALIoADIL70+/d9x/CP600jKeWnpnDriPuj+tNJFlhSzCElR4JBJ8hSXiP3By+V57iucreXyV8tuFJlJII3EGDV5h+nN4z7L6lAdy+188+telhq/vXdzJQMs1kJ398b+lEuH6oFb33wOTaZ6q/6rCKGfuAjohoaep1jBHReeH63nBAeZSrdmhRB5mDIPmKJ8K1j2r5CZcQr7qkE/wBM1+2GreyazLZcOWa1E7uQgdKIbaybbENoSgcEpA+VNYWVA3uH77J3BHVN3vHtf8JRYpgCr3EbgMusA7ZyU6kK3D7Ht93Cr/D9UCRm8+TuyQmPESZ+QpGa0z/+YvPzj8hXPg+sXELWPU3boAjsqVtpy3CFSAPCrFFFcuIurHD4cRc4XJWn7DQCya3MhZ4uSroculXzTKUiEpCRwAA+VZ6wf0jLxEC4YZeHFMtqPlKf00c4P6QWHuwHg6wcvaTtJz35pkwOYFEtY1m0WRjI2M2iyZ9AWt/6sz+b/rVRLhGl9ndR9HuWXCfshY2st/ZPa6UNa3vqzP5v+tVY1f2XIet+w7klTXrbXa2zLa1IPFKiD0r7tMPcdMNNrWd3ZSTv8N1EOH6tb13MoS2OK1AdBJ6V59kb3bQvLxxSP2Ar4sNYt61/7fWDLJYB3c8j1okw/XB3PsfFtX+Ff9164fqgQM3n1K3ZISB4iTJ+VElhoFZNbmUrPFyVdDl0ppDFVDvW55pxBDWjvW55/lTDNN7W4BDalTG4oX3jiAR1pXaOaEuXgCm3rfZymHEqInkmYPIxTrLKUoISAkRuAA7qxM0+pCgpCilQgggkEHiCN1FvphLb6hvbwyR0lIJrfVN7eGX5WocP1Rspj1zq1ngkBI/yaJMP0OtGYKGESPtKG0cu+VTHwrMuD62MTtoCLpa0iey7Cxn/ABSetHGD+ki8IF1aoWMpU0opPMwraBPxFdsp42aNWsdLDHtaE+0pAyGVftLzB9e2GPQFuLYUe51BgRzTtCjXDcdt7gSw806PwLSqJ3TBy+Nbohd1SpUqKLL+jWuu6tMvU2zicp/ZhCsvxIjPmQaYmDekbaLgXLDrJzkpIcSOHBXSs8VKoADIKgABYLX+D6xsOuoDV20VGOypWwqTuEKiT4URpVO6sO1bYRpXd2sfR7h1oCckrMZ7+z7PSrVrZtZz9I794sfyo/vPV7aGa7MRW8hl0tOhSkp2lNwoAmJlJTn4g0W6baHs4lijH0guAeoSIbKRP7Z/iknuqKLOtduG4K/cHZYZcdMgQhClRO6YGXxrUuEapMMto2bVC1D7TsrOfJXZ6UWsW6UAJQlKQMgEgACOQqKLMOD6jMTfgqaQwk97qwN34U7SulHOD+ja2IN1dKXu7LSAkcxKpJ8YFOmpUUS00s0RYwvCLldoHApCQRtuOLGbqJlBOwRn92l1o7r+ubdIQ5bW7iR9weqP6QU/ppv63/3NefwJ/uorJtVYXuqsL3Wk8H9ITD3YDyXmDlvSFJz35pzgcxRvhGmVldR9HuWXCfshY2st/ZMK6VjWv0GrVrcVSsfYPrAv7X3N08AI7JUVJy3CFSIps6s9bd7ePBm4DKhBO2EEKMeCtnpUUSv1qfve8/OPyFClaCTqxtL/ABS8cuC6f2quylQA4fdnu40eYPq4w61gtWjW0I7Sk7apHfKpg+EVFFlfCdFLu6j6Pbuug96UKjLf2t3WjfB/R+xF2C76q3Tl7StpUHgEzmOBIrSqUgZDKv2oolFg3o5WqINw+66e8IAQOX3lda/NbbYwqztjaD/3BMPFToIDS+5wqA3d0U3qUXpI/Ubb+Y/1LqiAciqIByKHMC9Ix1sBNxaNKTkJZJQQBvOyZBPxFHeD6+MMegLW4wTOTiDGXNO0KzDUq1a2phmP29yJYfadGXsLSqJ3SAZHxrvrD7TxSQpJKVAyCCQQeII3UVYPrUxK2j1d04oCey5Cxn/FJ61FFrN72T4H5ViA1pjVlrDuMRbX69LQKQBKEqEyDJMqInLuqh0A1N2D7KXng64eydkrATumOykGPjUUSFAogwjV/f3UeptXlAx2ikpTnuMqgRWqMH0NsrX6vbMtkfaCAVZ/iMqPnV1UUWdMH9HW9cg3DzLA4CXFD4CE/qo8wLUBYsKC3HH3Vggg7ewARw2IP6qZ9Sooq9jA2kJCU+sgbpeePUrmpVhUqKL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">
            <a:off x="858244" y="882377"/>
            <a:ext cx="3358914" cy="18111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191" y="3950851"/>
            <a:ext cx="3211347" cy="251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0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768459"/>
          </a:xfrm>
        </p:spPr>
        <p:txBody>
          <a:bodyPr/>
          <a:lstStyle/>
          <a:p>
            <a:r>
              <a:rPr lang="en-US" b="1" dirty="0" err="1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Más</a:t>
            </a:r>
            <a:r>
              <a:rPr lang="en-US" b="1" dirty="0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verbos</a:t>
            </a:r>
            <a:r>
              <a:rPr lang="en-US" b="1" dirty="0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irregulares</a:t>
            </a:r>
            <a:r>
              <a:rPr lang="en-US" b="1" dirty="0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 en </a:t>
            </a:r>
            <a:r>
              <a:rPr lang="en-US" b="1" dirty="0" err="1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presente</a:t>
            </a:r>
            <a:endParaRPr lang="en-US" b="1" dirty="0">
              <a:solidFill>
                <a:srgbClr val="92D05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8490" y="1271008"/>
            <a:ext cx="1155098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parejas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indicad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quién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vuestra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familia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hace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siguientes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actividades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añadid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información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original a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cada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contar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historias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divertidas</a:t>
            </a:r>
            <a:endParaRPr lang="en-US" sz="16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abuelo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cuenta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historias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divertidas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cuando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toda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1600" b="1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familia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come junta.</a:t>
            </a:r>
            <a:endParaRPr lang="en-US" sz="16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cerrar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puerta</a:t>
            </a:r>
            <a:endParaRPr lang="en-US" sz="16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madre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cierra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1600" b="1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puerta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casa </a:t>
            </a:r>
            <a:r>
              <a:rPr lang="en-US" sz="1600" b="1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cuando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sola </a:t>
            </a:r>
            <a:r>
              <a:rPr lang="en-US" sz="1600" b="1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porque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tiene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miedo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342900" indent="-342900">
              <a:buFontTx/>
              <a:buAutoNum type="arabicPeriod"/>
            </a:pPr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dormir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poco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perder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cosas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entender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problemas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almorzar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mucho</a:t>
            </a:r>
          </a:p>
          <a:p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jugar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tenis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recordar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los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años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pasados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volver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tarde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mentir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frecuencia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/>
              <a:t/>
            </a:r>
            <a:br>
              <a:rPr lang="en-US" sz="1600" dirty="0"/>
            </a:b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27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768459"/>
          </a:xfrm>
        </p:spPr>
        <p:txBody>
          <a:bodyPr/>
          <a:lstStyle/>
          <a:p>
            <a:r>
              <a:rPr lang="en-US" b="1" dirty="0" err="1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Verbos</a:t>
            </a:r>
            <a:r>
              <a:rPr lang="en-US" b="1" dirty="0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reflexivos</a:t>
            </a:r>
            <a:endParaRPr lang="en-US" b="1" dirty="0">
              <a:solidFill>
                <a:srgbClr val="92D05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8490" y="1271008"/>
            <a:ext cx="1155098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 smtClean="0">
                <a:solidFill>
                  <a:srgbClr val="FF000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ACCIONES REFLEXIVAS 		VS. 		ACCIONES NO REFLEXIVAS</a:t>
            </a:r>
          </a:p>
          <a:p>
            <a:endParaRPr 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Juan </a:t>
            </a:r>
            <a:r>
              <a:rPr lang="en-US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  <a:r>
              <a:rPr lang="en-US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ña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Juan (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sí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mismo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				     La </a:t>
            </a:r>
            <a:r>
              <a:rPr lang="en-US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mamá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baña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hija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20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Juan </a:t>
            </a:r>
            <a:r>
              <a:rPr 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baña</a:t>
            </a:r>
            <a:r>
              <a:rPr lang="en-US" sz="20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0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acuesto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mí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mismo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					    La </a:t>
            </a:r>
            <a:r>
              <a:rPr lang="en-US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mamá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acuesta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bebé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    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sz="20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acuesto</a:t>
            </a:r>
            <a:r>
              <a:rPr lang="en-US" sz="20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854" y="1996229"/>
            <a:ext cx="960211" cy="8922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620" y="1868341"/>
            <a:ext cx="875524" cy="1148009"/>
          </a:xfrm>
          <a:prstGeom prst="rect">
            <a:avLst/>
          </a:prstGeom>
        </p:spPr>
      </p:pic>
      <p:sp>
        <p:nvSpPr>
          <p:cNvPr id="7" name="AutoShape 2" descr="data:image/jpeg;base64,/9j/4AAQSkZJRgABAQAAAQABAAD/2wCEAAkGBxQSEhQUExQVFBQVFxQVFBQUFRQUFBQVFRUXFxQUFBQYHCggGBwlHBQUITEhJSkrLi4uFx8zODMsNygtLisBCgoKDg0OGhAQGCwcHBwsLCwsLCwsLCwsLCwsLCwsLCwsLCwsLCwsLCwsLCwsLCwsLCssNywsLCssLDcrKyssK//AABEIAOEA4QMBIgACEQEDEQH/xAAcAAAABwEBAAAAAAAAAAAAAAAAAQIDBAUGBwj/xABBEAABAwIDBQYDBQYFBAMAAAABAAIRAyEEEjEFQVFhcQYTIoGRoTKxwQcjQtHwFDRSYnLhFZKisvEkM4LCNVOz/8QAGQEAAwEBAQAAAAAAAAAAAAAAAAECAwQF/8QAIhEBAQACAwACAwEBAQAAAAAAAAECEQMhMRJBBCJRE2Ey/9oADAMBAAIRAxEAPwC9chSqFpBGoQKXXwr2BpcCA4S3mPpu9Vmxi+pvzNBG8AoKPsw/dt5SPdSEOiGcZXyNJ8gOJWfrVS4y4yf1opu2KpL8u4D3O9V6GWd2JPYNmZ7Rz+V0yp2x2eMngD72QnH1cFZ+vjHOdIJHCNwV7XMNdyB+SzScXnT7sfU/iI6WV5sfGDI37zKWS6rnuHZnQCJ5cFmyiTRtKr4p2Z2V7iMxg8RNinMHjy2o1zo1EuA8QG+DvUEI4QW6tMfjKTm5GteAHOcDM2drY81Vu1tpzRooQNiQRlCEAAn8XhHU8uaPE0OEGYB0n0TKcxFdzzLiSYiTw4IBpGglBAJRgI4RoAkYCCNAGAgQjCNAIQS4QQDtN0OaSAQCCQdCAdFeOrNIfleJqM8FOMwYNSzkd6oWoAwpOVbbJBAc0giDN+amKNs7FZwQfiHuOKlOQ2itx2DL6li0eAnxGAcu4c7qnKt9tizT1CqUMsvSVZ7Fb8R6D9eirFZ7EN39AgYepuOP3buhWfqUnNiQRIkSNRxWixomm7oVQVsS54aHGQwQ3kOCcVmYRoFAJsghGoO1Nq08O2XnXRou49Asw/t2M0Cnb+qHfVLbSceVbUlNsqA/NZir2sY+mA0HO6AQdf7zHur5lVtKnnqODbAucbCSNPpHJBXGxNQUXA4+nWbmpuzDSVKTSCCCCACUkhLQARhCEpqAKEcI0EAEYCKEpBChBGggFAInIwiKk0jZr4qDnZXbgs9QqZXA8CFoSUNcPFftlvgB4H5qmK0OOZNN3T5XWeKE5jp0y4gDUrQYagGNAHmeJUPYuGJl0TNmiPU/RabCbK3v/wAv5lPSsJpncdUc77um0ucfiygmBw6pvD9mK7tQ1g/mN/RswtvRotaIaAByEJxVILNslS7IH8VT/K38ypVPs3RbYhzzzd9BC0JKTlRoaZDanYTB4gzUpuzaAtqvYR6GFjtrfY3SuaFZ4O5tQhzfUAFddcotXen8YuZWOB7T+z/EYXD1a9QtPdPaGhhzZmumXyNItqsxjdrVHhgqOL209Gn5n5SvQW3trtbTq03UnVWGm8vyQXNbBvlMZhbcZ63XnCo8Sd4BsVNmlezt1Lsji21aAcGNpmYIaIaeBHlxV2uT7E2waJ8Li3TQktdye36rd7O7SUajRme1rtC0kDzHJDnyxsq9QhIp1A4Aggg6EGx6FRdqbYpYds1HxwaLud0CE6qeAgXRyXPcf2zq1Z7od03jYv8AyCzmLx1Vxk1HE83OP1S20nHXZmlLC4bS2rWpmW1HtI3tc4f8rWdmu3bw4MxPiabCqAA5vDOBYjmE03Cx0dAImPBAIMg3BGkJQQgaAQQCCHCCGVBAJa5CUliMlSoFocMZY3oPks6SrjZNaWR/CfY6IacdTiqjZWzDWrFm5pJceABhXmFw5qOgeZ3AK+w2FbTENGtyd7jxJTkVYLC4RtMQ0Rz3+qfDQjkIirAyEgoZk3UfdALISSUpxSXG6AQVEr71JqOUKu5VAp+4HjJ+InxX0H4W9I+Z4rhn2i7BOFxJcBlZVlzcoIaDN29Juu6OdFQk6Oj1AiPP6LK/aLhm1KdJjr3qH1DRHVRn1NtMJu6cGLyN6GcqXtbAGk+NxuOig5US9JyxsqVQxlRsZHuaAQ4AOcAHDRwANj+aep1X1H5nuLnHUuOYn1UEKTTZaeCVE1O1s8D+6g11N2ZgcRiAe7pl4bq6WtaDwzOIE8kxtTAVaDstVhYTcTBkcQRII6KNtrjbjvXSsqao6DrhG9spDbK5WNjqPYDaeZhokyWeJn9BOnkSFsAVy3sJWy4pkaOa4e0x7Lp8p1hlOzkowUlGEk6KzIIkEAmEEEFKoQrPYv4/L6qsS2Y8UsgMeOtRbBtIzS72Ccm+lTp0nCYYU2wNd54lLeUbykAzqr0sMwRFxCTKMlAG21yo1RyVVqSoz6qzzyb4Ya7qXhqm7zCMu3qs/aspB4G/TepNSpr7K8Kjkx1SqtRQq70txuotd8lWzRnszTIkHUFZXtdTcXsYH2DJ8QBIzE79ToNVr2hYTtTjD+0VANWBrAOcbvNyz5b06eCfsxe19hPrBzgQYJDdwMan1Waq7PqAQcjYsf4vOy6vhKAyAbgAPbVZbtixgBtcNsdJJOVs9NVjjlXRnxyzbCjC5YJ33HTiVNwuHNR9Ng1e9rB1c4D2lR5v0geinbGzd/RLTDg9uU85krW+OTGftp0w0jSczD0AGMZTzSGh5Al3ieToXEHqT6Zj7R+8ii0gvazMc5ABJduyjQBdDpUctOMuZxG86306aqpxew3VzNZwy7mtGiynu3dnvLH4xxc8kRcukbR7AMMmk6Ou/wDJUFXsbUE+KI5Sr+bkvBkhdmMwxFHLrmFuW/2XYAuMeOlUawHxtMA6X0C7rgNhVXMGaGkAWdqbXNlbj5MbKiMpuIJAJAEmAbdeCJpWtwmzsmGqCCHOY7MJnxAG4WQCEWFyjScyCC0VCBRwilSsgqt2ldzAWy2HkmYg2a2+7V3SFZFQto6N6j2PDfqtOKbyTl46DsHbLcRSBBGdvhqNBBLXfUEQZ5qzpVLwd64fSx1SjU7yi7u3gm0TmAMEOaIBGtj9Fsdj9uw9zWVaTmVJABpgua5xiBETflK1z47O1Y8kvToL0y+ok1aqiVqi5ssnXx4fdHWrqvrYlFXqqtrVdw3qHRIdr4hWOGruLBIuLTxjRQcFhby7X5KxLVrhjphy5S9G3PKMPP8AynHNRtpFaMSGnkFyHbWfv6kkh3e1CeocfrC7OygFz3aexgcRiHlznzUdvgAk5iAI3THks88bW/ByTG3aj2bjarpzNEARmmJ1jw7+Flne0+IBniXsEf0y4hb/ABOGNOixoibwTuOtzuAFz0XO+17AKuUGzWF3WQAD5zKj4SNMuW1mXOklXXZGiamJojgZ9lRM1W4+zrChrjUdbcJ908rqI4cflk6nRZa5KgbTxGQFPMxbSLOHkVR7XJq+Fp33Iv5LK+O2RJqYsBrXTYwJ66KHtLGtYIJGYzAO+ASfQBXWD7HDuGtr1HlwyktaQ3QiMx9JWK7VtDqmIqCzMPQLW86laco14QfNXOP+ubL8ieRj9gA4vG0wbGpVb5CfyC9KOxOUsaOQHIAfkvPP2X4bNjaZ/hIK7s4/eN5SVrHFfV8HKNisLTqfExp57/UXS86TKokP/BKH8J/zH8kFMzII0WoxKSSr5nZp/wCJ7G+rvopNPs3T/FUcf6Q1vzlZaTqsuVB2mIAdax32sbfOF0CnsWg38BP9TifyCfbQYz4WMb/4j6qsb8bsXDc04w+jUc8inRrVCf8A62FwPmtr2C7NOpZq9em5j7imyoG5mzEvgaE6DfqtXjtptpszVKgYzSSYF9BCRs3adOqHZHZssTYj4hINxfRXny5ZRpxceMp2u9QcRiOakY4rG7f2g+mx7gMxaJi9wNZjlK5vt3Yzra7BdUJDBMau/COpUrD4MNvMnefyG5I2n2vw2CfSo1/uhUbmpuDSae6QYu03FyFMo42jXGejUZUbxpuDh5kaLbHDXbmy5bQa1SWtTAcnO9VxnTob0Rl0Jk1wmjV4JlpKFa6zONwVQZoGclziTmAkuJMknQX56K70F9/6sqnH1cx4ibosVOlTtmllouky4tgkWDQTGVnAG/Vcl7VV5ruER4GC38ot8guw7RpzRd5H0IXIu11IjFEfxNEfIrLL1rJvDajwdIkngBPkNStRgu0TWRTp0y5oEE2BLnGDAOiptmV8kPMHw1GGeLmkj6+ildlcOX1/hJDRniLEs8Yb5hrlOtnMrj47FhuzTBl8RFPKJYNc0bncL3UjZ+wO6cHFwcGklpi8fgBHLjvgKdgcTmaDuIBB6qfmkQtPjiz/ANs/NoG38cGUHvmPCSeIEaz6+q5T2mqZNn5j8eJeap4xADB5DKt123H/AE1VswHd23yLmhc5+0fFg1aNAaMYHHlm0H+Vo9UrU4zpO+yWhFTP5ejXH8l1Wi6Xlc1+zmnkdB4A9JbP1XQ8G+56pxOXq8puslkqMxyXmTI6gmcyCAsqtSSq/alWs0B1INcL5gZLgIMFomDeFKzI2uVWbCmGNqVMM92aHtJmLWF/KyztWu52rnHqSVs6uGEOgRn+LmYiVi69FzCWusR+pWVliate0mH7zA1OLb+mVw+SyHY3bZp4hof8Lh3Tnab/AA5uMGRPNbzBEPoOBvLRPlYrmfaPZZw7yB8Juwi1tY6ha8erLjRluWZR1jFXCyu1qEzO+3kdyseze1xicO10+Nvgqf1NGvmIPmi2nRlcuU09Hjy3P+Vjvtfw+fDYKoLkNyzzDBb/AElYLspijTxeHcCW/fUWvAJGZpeGnNGtjvXRu2jc+ADd9Os0jo8PHzXNMXRNF9Ks34XFrrfhcxwzN8iJXThf1cPJPjnY6V2w7VYnB411JmR9PIx4a9uk5gYcCDq3mrPsp2vOMeabqQY4ML5DiQYIEQRzWa+1399pvH46I/0vd9HBMfZm/wD60DjTq/Jp+iv6Ru7bTCdsaNSYp1JaYIOXXTipWL29lpNqMZ8RjxHTXh0XOMHUyYmo3cX1B5hxWvxH7nTP85+blnlbKcyqTQ27Uq1GtgNBmdSdCY5K0hZbY3/fZ1P+0q/xWJe0AtZmETM8NRHFTMl8cuXRWMp+Bw5W8rrE9sOzrqzWvpAd43nEjqt1Qqd4z1Ht/cKDU+FTn/XTwz2VxPHbOq0j42ObmNuBcNR7ldD+z7YlRn3lRhZYABwgnWDHQn1Wow1Nh+JocLGC0OgjQ3Vi91tL808e2XL+uWg2Ram1hBloy35W/RU+SFWUy7fHknhPFWxVnalveUntESWm38zAXN9x7rj20avfYjOfxZSfPd5NgeS7ZjqctkbpnoQQT7hcUxeH7vEZRp4C3oWjf6+inJpg33ZOiSS4byY9IHt8lqcFWLbPETv1Hqq7sZhPuAbbx/qMn5LRfs6cRl6l0qlk8Cq+mCw8Rw3jopTXzomR6UaRnQQFi5sJAcn5TNSnF9yqgZcomPwTaoh2u5w1CeDkYKQVGy8O6k91N2jgcpGhtf5aKLtjZza9M03WOrXb2uEwVoHKBWZBUedw55pjewGHdSr4qi4QcjHAc2OIMcQQ9auqMwSaGDb37aos4Mew/wAzTBAPQtHqVm9g7XjFV8G83a97qJ3lnxFnlMjl0Szny7a8WXx/UvtDgS+k9o1ItzIMj5Ln1HCd8yrhzYuBqUp/DUbYjzt6LruLpZgsPj9guGKbUa4MYDndvM/ia0cwlhlqaq+bjuWrDX2ksdVZgHNaS51GIAJcTlpmIHmh2H7PYmhiadeozIwB4ILhnhzCB4Rzhaqjih4f5BlbyHJTMLWztdB0cRPSPrKqZ2zUKfj67rm+3KRpYp7iC0Gq57SdC1zyZ91san7mOVQ/r3VltjZFGuwMqAkSHSDDrWsecqfhtnsY0Na2RrB8UnjdaZY1hlhq9MrsWi7vmENJANzBgWO9XgDg1wI0LiN9iZAsr6lgieXJG2iGuNtLk8eYU/5q4/1u1JsvDltJpIILhmdIiCdUziMK4DSel7blpa1IRPqN4TOgg3af15FO4SzTXHOy2/1nKLDTqBjhBy/MSFJfU4X6fmn9p0GMqUicxzOLGnUNBBILjuuCAouKogQR+HUTEkGYJ5x7rP8A83TScc5L8qUMQ0fFLeZ09QplFocA5pDgbggyD0KqdqbTp12g02PpkuzONTKCMsggAzYx7qvwLu6ce6ccoNhNuhCdy0M/xutzprG0lmO1XYlmKAdTIp1BYGLRMwR1J9Vp8Jig9sjoRwI3J8OT9cncqo7N7Ndh6DaTyHFs3HMzBO9WhCcAR/s7jEAmdP1wTKmQEnJwVjS2afxGOQuU+KVNu6T6++iegp55IK670cB6hBIFFBG4JKoGq9OBITAeppuIUCtSgqQWHJiu/lKMc00x+d3IWHVAT6T6RBy0zMX/AJfOVk63Y9r8WMUKz2uDmuDWhsWEEEnUEfMq6xtSfCDYWtx3kpWExQ+Fxjgd3Q8EpWuXHqS/ZNSnlMKr2jhwZnfpyKv8RSzCxv8AqypsdTzCPSFnlNOjiy2wb8a8V+5uDaY1IOmUc+O5dG2XsfLTGYQL+AWGurjxVR/hlTwlkMfEF98wbNmiL892oV5s2pVNOHuBcCQXARI3GDvj5LXi0rlvW0tlJo/ByJbBMc9CoVRzGwadRo3Zaxc0XM2KtMM6RDj/AORj6Ksx1SZabjSOPktnPE+i90AuA6sdI9wEziq2YkXEaO/WvRZrCU3Ne4MORwcX0wCQ1wEB9Mgag6+fJXVPFNqNzN6Oafia4atI5JfKeLyw13O0kwWXIkg6b77goLqjmDiN45clVVqYNQZXOBbBEG4bmlzRyK0OKp6QsN2VWWEkVm0MZScQzOJDQDrYm+o0IlQ24oElr4zWnSHDc4dUrAYF9Go4CXNJJA3wdRO83UXavZjF167KtINYxjS0h8tLyXTe1gON1Wc3js+LKY3ujr1RuAVPSokPc7iSfkPmCfNbTA9kzY1ag5tYP/Y/krTD7Dw7L5Mx4v8AF/ZZarTP8nCeMj2azu72ASM4iL3DRP09Fp6GAqHUAdT+Stg8AQ0ADgIA9EhzyrnThyvyuz2DpNa0C0jU/wB0T7E81HL4vz90HYlVKnRFeudPkoj3JkuJfFwB7pTnKL2Y0EzmcgjQXbkhLITJWqSwk1WSEnMjD0thWYl5+HfvTlFsBHjSMwO+L/RIpvSBGOowMw03/mq9jpkK+akfslPXI39dErNtseTU7VlMgBOgqTV2aw6Et9x7qLicK5gkeLkNVNxXM5Qz3TGBxP37m7nNkdW7vQn0VfXxzyS1g8QEwZnmI4qVsrZNepVp1HNLWtkmbSYiIOouqxlllaakndXOigPpyZV+Nnk6kfNODZrN8n2HoFt8nN8oxb4Lg2YcCSI1BAO7gQSFMpbOqVWiGvY7+OMpI89y19HDMb8LWjmAAT5pdQrPLtX+1nUZfZ3Zh7S5z3glxF4kgDhFlejBt33+SfJTQqg6EHpdZpy5MsvSmhrfhAHkgXqmxW2/E5lOmXFpILiYaCLQNSVFGIxDyBmyCRZoi08TdVIjS/qPAuSB1UZ2Lbul3TT1KPGUgWgc5TVOkBuRJsbP03k3iAmi0nUqSBDU1CeMKlMb4fkmixSKlmptxgSkqeITblx4WHl/cpipMWT9M+Gf4jP1TVXTrAUBGzu4+yCndwgltS0KacE4iIXTYzM5URanCEHMJFgSp0FZiaZmVGa5XVLAuOsD3Tn+DsmTJ5AwEtBApFSqdJx0BVjTw7W6ABOJhBZhDvIHunRgm75KkIEoI3Sw7G3a1oPEAT6p1JlGmfYiUJRORBALlRNoVXCA2LzrdSgmcQ2SkFXUwpqWeS4cCbeiewGBZSBDGhoJkwIv+gpYaiKmw9mv2cINoXCfRNVfSdkVGykZE6QiSx8FFUGiRCXUN0luqUFJrnRN4n4T0TlW5TWK0SWixYBNtbLm8BJTz0gG7uUD6/VRfAc70Ik3l5oIC67g20uljDjeUt7knOt0ld2BuSpTeZCUgXKOU3KEoBeZAlJCNABBBBMAlNSUpqAJySlFJKYGE3U1TiZdqpAJBN0tIOqWRQZKDUklKai+FCCUpiTlSWVPEW74S30ZTggwog5N0z4nco9TdLeoYyJ9UxiTcKSwKJWdLj6JXwyCE0w26klOVjAKRHsEjBBFKCDXxKSilGFtGexwjCCCNGCARwjQAQQQSAIIIIAI0SCYGiQCBTAFR6iefomi1RfQQHISk4gQJCFB0tBStKFOam6FSZHCE6FGw2r+seyVoh+U00+N3ID3/wCE5KZpnxPPQegSvhlJmm+z3cXH6NCa2jtSjh25q1RtMfzG56DUpuowvojIcuZzXTyDs8ecR5pW/RrLQKBT+clLx+LyhoGrjA+qz3aHtKzCuFMtLn5ZgWaBuk+RsBuRllIqS3xdVHy4N8z5Kt2ntinTBBcC7c0Xceo3b/Qqu2FtR76OIxNQC2bKGjc1tgJNzJi6yuw6bquIY0ixfmdruvmk/q/IrK5/xcw/rcd9V4f7fzQVn3KCOy+UXgS2oILqjIaCCCoFIIIJUAgggkAQQQQBFAIIIAwidqjQVAl+ibCCCi+g3i/gKbw/wBBBR9iHVGw34/6kEE6Dibpav/q/JBBLI45T2k/fXdT9V0+h/wBtnQfJBBZY+1tyeRn9u/v2E6n/AGOWU7ffvnlT/wBwRIKeT7Vh6uNm/wDxdTof9wUHsj+8N/pf/wDo5BBTfYPqt+gggtWL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3854" y="3906727"/>
            <a:ext cx="1216399" cy="12163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6125" y="4048389"/>
            <a:ext cx="1569876" cy="121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7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768459"/>
          </a:xfrm>
        </p:spPr>
        <p:txBody>
          <a:bodyPr/>
          <a:lstStyle/>
          <a:p>
            <a:r>
              <a:rPr lang="en-US" b="1" dirty="0" err="1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Verbos</a:t>
            </a:r>
            <a:r>
              <a:rPr lang="en-US" b="1" dirty="0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reflexivos</a:t>
            </a:r>
            <a:r>
              <a:rPr lang="en-US" b="1" dirty="0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: Los </a:t>
            </a:r>
            <a:r>
              <a:rPr lang="en-US" b="1" dirty="0" err="1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pronombres</a:t>
            </a:r>
            <a:r>
              <a:rPr lang="en-US" b="1" dirty="0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reflexivos</a:t>
            </a:r>
            <a:r>
              <a:rPr lang="en-US" b="1" dirty="0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 </a:t>
            </a:r>
            <a:endParaRPr lang="en-US" b="1" dirty="0">
              <a:solidFill>
                <a:srgbClr val="92D05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5" name="Flowchart: Alternate Process 4"/>
          <p:cNvSpPr/>
          <p:nvPr/>
        </p:nvSpPr>
        <p:spPr>
          <a:xfrm>
            <a:off x="247426" y="1001486"/>
            <a:ext cx="7228116" cy="3643086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LAVAR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</a:p>
          <a:p>
            <a:pPr algn="ctr"/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lavo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Nosotros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/as 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lavamos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lavas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Vosotros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/as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laváis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Él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ella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usted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lava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Ellos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ellas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ustedes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lavan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lowchart: Alternate Process 6"/>
          <p:cNvSpPr/>
          <p:nvPr/>
        </p:nvSpPr>
        <p:spPr>
          <a:xfrm>
            <a:off x="6012844" y="4060841"/>
            <a:ext cx="5863771" cy="248194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BF1B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LAVAR</a:t>
            </a:r>
            <a:endParaRPr lang="en-US" b="1" dirty="0">
              <a:solidFill>
                <a:srgbClr val="BF1B9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err="1">
                <a:solidFill>
                  <a:srgbClr val="BF1B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b="1" dirty="0">
                <a:solidFill>
                  <a:srgbClr val="BF1B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rgbClr val="BF1B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BF1B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lavo</a:t>
            </a:r>
            <a:r>
              <a:rPr lang="en-US" b="1" dirty="0">
                <a:solidFill>
                  <a:srgbClr val="BF1B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b="1" dirty="0" smtClean="0">
                <a:solidFill>
                  <a:srgbClr val="BF1B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 err="1" smtClean="0">
                <a:solidFill>
                  <a:srgbClr val="BF1B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Nosotros</a:t>
            </a:r>
            <a:r>
              <a:rPr lang="en-US" b="1" dirty="0" smtClean="0">
                <a:solidFill>
                  <a:srgbClr val="BF1B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BF1B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/as  </a:t>
            </a:r>
            <a:r>
              <a:rPr lang="en-US" b="1" dirty="0" err="1" smtClean="0">
                <a:solidFill>
                  <a:srgbClr val="BF1B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lavamos</a:t>
            </a:r>
            <a:endParaRPr lang="en-US" b="1" dirty="0">
              <a:solidFill>
                <a:srgbClr val="BF1B9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rgbClr val="BF1B9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err="1">
                <a:solidFill>
                  <a:srgbClr val="BF1B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</a:t>
            </a:r>
            <a:r>
              <a:rPr lang="en-US" b="1" dirty="0">
                <a:solidFill>
                  <a:srgbClr val="BF1B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rgbClr val="BF1B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lavas</a:t>
            </a:r>
            <a:r>
              <a:rPr lang="en-US" b="1" dirty="0">
                <a:solidFill>
                  <a:srgbClr val="BF1B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b="1" dirty="0" smtClean="0">
                <a:solidFill>
                  <a:srgbClr val="BF1B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 err="1" smtClean="0">
                <a:solidFill>
                  <a:srgbClr val="BF1B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Vosotros</a:t>
            </a:r>
            <a:r>
              <a:rPr lang="en-US" b="1" dirty="0" smtClean="0">
                <a:solidFill>
                  <a:srgbClr val="BF1B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BF1B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/as </a:t>
            </a:r>
            <a:r>
              <a:rPr lang="en-US" b="1" dirty="0" err="1" smtClean="0">
                <a:solidFill>
                  <a:srgbClr val="BF1B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laváis</a:t>
            </a:r>
            <a:endParaRPr lang="en-US" b="1" dirty="0">
              <a:solidFill>
                <a:srgbClr val="BF1B9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rgbClr val="BF1B9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err="1">
                <a:solidFill>
                  <a:srgbClr val="BF1B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Él</a:t>
            </a:r>
            <a:r>
              <a:rPr lang="en-US" b="1" dirty="0">
                <a:solidFill>
                  <a:srgbClr val="BF1B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b="1" dirty="0" err="1">
                <a:solidFill>
                  <a:srgbClr val="BF1B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ella</a:t>
            </a:r>
            <a:r>
              <a:rPr lang="en-US" b="1" dirty="0">
                <a:solidFill>
                  <a:srgbClr val="BF1B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b="1" dirty="0" err="1">
                <a:solidFill>
                  <a:srgbClr val="BF1B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usted</a:t>
            </a:r>
            <a:r>
              <a:rPr lang="en-US" b="1" dirty="0">
                <a:solidFill>
                  <a:srgbClr val="BF1B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rgbClr val="BF1B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lava</a:t>
            </a:r>
            <a:r>
              <a:rPr lang="en-US" b="1" dirty="0">
                <a:solidFill>
                  <a:srgbClr val="BF1B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 err="1">
                <a:solidFill>
                  <a:srgbClr val="BF1B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Ellos</a:t>
            </a:r>
            <a:r>
              <a:rPr lang="en-US" b="1" dirty="0">
                <a:solidFill>
                  <a:srgbClr val="BF1B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b="1" dirty="0" err="1">
                <a:solidFill>
                  <a:srgbClr val="BF1B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ellas</a:t>
            </a:r>
            <a:r>
              <a:rPr lang="en-US" b="1" dirty="0">
                <a:solidFill>
                  <a:srgbClr val="BF1B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b="1" dirty="0" err="1">
                <a:solidFill>
                  <a:srgbClr val="BF1B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ustedes</a:t>
            </a:r>
            <a:r>
              <a:rPr lang="en-US" b="1" dirty="0">
                <a:solidFill>
                  <a:srgbClr val="BF1B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BF1B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lavan</a:t>
            </a:r>
            <a:endParaRPr lang="en-US" b="1" dirty="0">
              <a:solidFill>
                <a:srgbClr val="BF1B9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49030" y="1277257"/>
            <a:ext cx="422758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pPr algn="just"/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lavo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antes de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desayunar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padre 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afeita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después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levantarse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Nosotros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acostamos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tres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la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mañana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7083" y="4789714"/>
            <a:ext cx="52244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mamá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smtClean="0">
                <a:solidFill>
                  <a:srgbClr val="BF1B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lava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 mi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hermano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antes de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ir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al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colegio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barbero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BF1B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afeita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 mi padre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cuando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tiene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reunión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immportante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hermana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BF1B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acuesta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muñeca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ella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75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768459"/>
          </a:xfrm>
        </p:spPr>
        <p:txBody>
          <a:bodyPr/>
          <a:lstStyle/>
          <a:p>
            <a:r>
              <a:rPr lang="en-US" b="1" dirty="0" err="1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Verbos</a:t>
            </a:r>
            <a:r>
              <a:rPr lang="en-US" b="1" dirty="0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reflexivos</a:t>
            </a:r>
            <a:r>
              <a:rPr lang="en-US" b="1" dirty="0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: A </a:t>
            </a:r>
            <a:r>
              <a:rPr lang="en-US" b="1" dirty="0" err="1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conjugar</a:t>
            </a:r>
            <a:endParaRPr lang="en-US" b="1" dirty="0">
              <a:solidFill>
                <a:srgbClr val="92D050"/>
              </a:solidFill>
              <a:latin typeface="Bradley Hand ITC" panose="03070402050302030203" pitchFamily="66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221" y="2131327"/>
            <a:ext cx="7465613" cy="44607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2398" y="882025"/>
            <a:ext cx="1154210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parejas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vais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conjugar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los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siguientes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verbos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reflexivos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en los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sujetos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dados y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vais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decir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en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partes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la casa se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realizan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estas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actividades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depilo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el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cuarto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baño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						10.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Nosotros</a:t>
            </a:r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padre									11.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profesora</a:t>
            </a:r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Nuestros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amigos									12.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tío</a:t>
            </a:r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hermana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					13.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perro</a:t>
            </a:r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Tú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						14. Tus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hermanos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tú</a:t>
            </a:r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abuelo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					15.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Usted</a:t>
            </a:r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Ellas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						16.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amigos  y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Vosotros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					17. Ella</a:t>
            </a:r>
          </a:p>
          <a:p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9. El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gato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						18.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mamá</a:t>
            </a:r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						19. Tus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amigas</a:t>
            </a:r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81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1121698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Verbos</a:t>
            </a:r>
            <a:r>
              <a:rPr lang="en-US" b="1" dirty="0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reflexivos</a:t>
            </a:r>
            <a:r>
              <a:rPr lang="en-US" b="1" dirty="0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: ¿A </a:t>
            </a:r>
            <a:r>
              <a:rPr lang="en-US" b="1" dirty="0" err="1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qué</a:t>
            </a:r>
            <a:r>
              <a:rPr lang="en-US" b="1" dirty="0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hora</a:t>
            </a:r>
            <a:r>
              <a:rPr lang="en-US" b="1" dirty="0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?</a:t>
            </a:r>
            <a:endParaRPr lang="en-US" b="1" dirty="0">
              <a:solidFill>
                <a:srgbClr val="92D050"/>
              </a:solidFill>
              <a:latin typeface="Bradley Hand ITC" panose="03070402050302030203" pitchFamily="66" charset="0"/>
            </a:endParaRPr>
          </a:p>
        </p:txBody>
      </p:sp>
      <p:pic>
        <p:nvPicPr>
          <p:cNvPr id="3076" name="Picture 4" descr="http://bilinguish.files.wordpress.com/2012/05/la-rutina-diaria-cuestionario.png?w=630&amp;h=4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089" y="1823458"/>
            <a:ext cx="7210895" cy="460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09603" y="1465943"/>
            <a:ext cx="417030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parejas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entrevistáos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para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completar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siguiente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cuestionario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Después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contad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rutina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diaria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vuestro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compañero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usando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expresiones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indican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secuencia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acciones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Primero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mi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compañero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despierta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siete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cuarto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la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mañana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Después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se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levanta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siete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media.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Luego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…</a:t>
            </a:r>
            <a:endParaRPr lang="en-US" sz="16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16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1121698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Verbos</a:t>
            </a:r>
            <a:r>
              <a:rPr lang="en-US" b="1" dirty="0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reflexivos</a:t>
            </a:r>
            <a:r>
              <a:rPr lang="en-US" b="1" dirty="0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: ¿</a:t>
            </a:r>
            <a:r>
              <a:rPr lang="en-US" b="1" dirty="0" err="1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Qué</a:t>
            </a:r>
            <a:r>
              <a:rPr lang="en-US" b="1" dirty="0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hacen</a:t>
            </a:r>
            <a:r>
              <a:rPr lang="en-US" b="1" dirty="0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?</a:t>
            </a:r>
            <a:endParaRPr lang="en-US" b="1" dirty="0">
              <a:solidFill>
                <a:srgbClr val="92D05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0872" y="1475619"/>
            <a:ext cx="384737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parejas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vais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indicar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hacéis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tú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los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miembros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familia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amigos y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otras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personas de la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universidad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En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oraciones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añadid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hora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AutoNum type="arabicPeriod"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día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la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semana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AutoNum type="arabicPeriod"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lugar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donde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realizan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acciones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AutoNum type="arabicPeriod"/>
            </a:pP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explicación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1600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porque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para.</a:t>
            </a:r>
          </a:p>
          <a:p>
            <a:pPr marL="342900" indent="-342900" algn="just">
              <a:buAutoNum type="arabicPeriod"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padres se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levantan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todos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los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días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cinco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diez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la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mañana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preparar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nuestro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desayuno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la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cocina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1600" b="1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acuesto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mi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cama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todos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los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sábados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dos y media de la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mañana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porque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vengo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la fiesta.</a:t>
            </a:r>
          </a:p>
          <a:p>
            <a:pPr marL="342900" indent="-342900">
              <a:buAutoNum type="arabicPeriod"/>
            </a:pP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944" r="97222">
                        <a14:backgroundMark x1="19167" y1="6852" x2="21111" y2="5185"/>
                        <a14:backgroundMark x1="20278" y1="4815" x2="77778" y2="4259"/>
                        <a14:backgroundMark x1="48611" y1="6481" x2="54028" y2="6111"/>
                        <a14:backgroundMark x1="53889" y1="6111" x2="76250" y2="5185"/>
                        <a14:backgroundMark x1="48611" y1="6852" x2="20972" y2="5370"/>
                      </a14:backgroundRemoval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74936" y="1031686"/>
            <a:ext cx="7544537" cy="565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38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768459"/>
          </a:xfrm>
        </p:spPr>
        <p:txBody>
          <a:bodyPr/>
          <a:lstStyle/>
          <a:p>
            <a:r>
              <a:rPr lang="en-US" b="1" dirty="0" err="1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Verbos</a:t>
            </a:r>
            <a:r>
              <a:rPr lang="en-US" b="1" dirty="0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recíprocos</a:t>
            </a:r>
            <a:endParaRPr lang="en-US" b="1" dirty="0">
              <a:solidFill>
                <a:srgbClr val="92D05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8490" y="1271008"/>
            <a:ext cx="1155098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 smtClean="0">
                <a:solidFill>
                  <a:srgbClr val="FF000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ACCIONES REFLEXIVAS 		VS. 		ACCIONES RECÍPROCAS</a:t>
            </a:r>
          </a:p>
          <a:p>
            <a:endParaRPr 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Snoopy </a:t>
            </a:r>
            <a:r>
              <a:rPr lang="en-US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abraza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Snoopy.			     Juan </a:t>
            </a:r>
            <a:r>
              <a:rPr lang="en-US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abraza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Ana. Ana </a:t>
            </a:r>
            <a:r>
              <a:rPr lang="en-US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abraza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Juan.</a:t>
            </a:r>
          </a:p>
          <a:p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20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Snoopy </a:t>
            </a:r>
            <a:r>
              <a:rPr 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abraza</a:t>
            </a:r>
            <a:r>
              <a:rPr lang="en-US" sz="20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    Juan y Ana SE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abrazan</a:t>
            </a:r>
            <a:r>
              <a:rPr lang="en-US" sz="20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000" b="1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miro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mí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el </a:t>
            </a:r>
            <a:r>
              <a:rPr lang="en-US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espejo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	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</a:t>
            </a:r>
            <a:r>
              <a:rPr lang="en-US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novia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mira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ti. </a:t>
            </a:r>
            <a:r>
              <a:rPr lang="en-US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miras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novia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sz="20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miro</a:t>
            </a:r>
            <a:r>
              <a:rPr lang="en-US" sz="20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el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espejo</a:t>
            </a:r>
            <a:r>
              <a:rPr lang="en-US" sz="20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				    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</a:t>
            </a:r>
            <a:r>
              <a:rPr lang="en-US" sz="20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novia</a:t>
            </a:r>
            <a:r>
              <a:rPr lang="en-US" sz="20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</a:t>
            </a:r>
            <a:r>
              <a:rPr lang="en-US" sz="20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OS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miráis</a:t>
            </a:r>
            <a:r>
              <a:rPr lang="en-US" sz="20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					</a:t>
            </a:r>
          </a:p>
          <a:p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Nosotros</a:t>
            </a:r>
            <a:r>
              <a:rPr lang="en-US" sz="20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NOS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bañamos</a:t>
            </a:r>
            <a:r>
              <a:rPr lang="en-US" sz="20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juntos</a:t>
            </a:r>
            <a:r>
              <a:rPr lang="en-US" sz="20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el mar.			    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Nosotros</a:t>
            </a:r>
            <a:r>
              <a:rPr lang="en-US" sz="20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NOS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besamos</a:t>
            </a:r>
            <a:r>
              <a:rPr lang="en-US" sz="20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7" name="AutoShape 2" descr="data:image/jpeg;base64,/9j/4AAQSkZJRgABAQAAAQABAAD/2wCEAAkGBxQSEhQUExQVFBQVFxQVFBQUFRQUFBQVFRUXFxQUFBQYHCggGBwlHBQUITEhJSkrLi4uFx8zODMsNygtLisBCgoKDg0OGhAQGCwcHBwsLCwsLCwsLCwsLCwsLCwsLCwsLCwsLCwsLCwsLCwsLCwsLCssNywsLCssLDcrKyssK//AABEIAOEA4QMBIgACEQEDEQH/xAAcAAAABwEBAAAAAAAAAAAAAAAAAQIDBAUGBwj/xABBEAABAwIDBQYDBQYFBAMAAAABAAIRAyEEEjEFQVFhcQYTIoGRoTKxwQcjQtHwFDRSYnLhFZKisvEkM4LCNVOz/8QAGQEAAwEBAQAAAAAAAAAAAAAAAAECAwQF/8QAIhEBAQACAwACAwEBAQAAAAAAAAECEQMhMRJBBCJRE2Ey/9oADAMBAAIRAxEAPwC9chSqFpBGoQKXXwr2BpcCA4S3mPpu9Vmxi+pvzNBG8AoKPsw/dt5SPdSEOiGcZXyNJ8gOJWfrVS4y4yf1opu2KpL8u4D3O9V6GWd2JPYNmZ7Rz+V0yp2x2eMngD72QnH1cFZ+vjHOdIJHCNwV7XMNdyB+SzScXnT7sfU/iI6WV5sfGDI37zKWS6rnuHZnQCJ5cFmyiTRtKr4p2Z2V7iMxg8RNinMHjy2o1zo1EuA8QG+DvUEI4QW6tMfjKTm5GteAHOcDM2drY81Vu1tpzRooQNiQRlCEAAn8XhHU8uaPE0OEGYB0n0TKcxFdzzLiSYiTw4IBpGglBAJRgI4RoAkYCCNAGAgQjCNAIQS4QQDtN0OaSAQCCQdCAdFeOrNIfleJqM8FOMwYNSzkd6oWoAwpOVbbJBAc0giDN+amKNs7FZwQfiHuOKlOQ2itx2DL6li0eAnxGAcu4c7qnKt9tizT1CqUMsvSVZ7Fb8R6D9eirFZ7EN39AgYepuOP3buhWfqUnNiQRIkSNRxWixomm7oVQVsS54aHGQwQ3kOCcVmYRoFAJsghGoO1Nq08O2XnXRou49Asw/t2M0Cnb+qHfVLbSceVbUlNsqA/NZir2sY+mA0HO6AQdf7zHur5lVtKnnqODbAucbCSNPpHJBXGxNQUXA4+nWbmpuzDSVKTSCCCCACUkhLQARhCEpqAKEcI0EAEYCKEpBChBGggFAInIwiKk0jZr4qDnZXbgs9QqZXA8CFoSUNcPFftlvgB4H5qmK0OOZNN3T5XWeKE5jp0y4gDUrQYagGNAHmeJUPYuGJl0TNmiPU/RabCbK3v/wAv5lPSsJpncdUc77um0ucfiygmBw6pvD9mK7tQ1g/mN/RswtvRotaIaAByEJxVILNslS7IH8VT/K38ypVPs3RbYhzzzd9BC0JKTlRoaZDanYTB4gzUpuzaAtqvYR6GFjtrfY3SuaFZ4O5tQhzfUAFddcotXen8YuZWOB7T+z/EYXD1a9QtPdPaGhhzZmumXyNItqsxjdrVHhgqOL209Gn5n5SvQW3trtbTq03UnVWGm8vyQXNbBvlMZhbcZ63XnCo8Sd4BsVNmlezt1Lsji21aAcGNpmYIaIaeBHlxV2uT7E2waJ8Li3TQktdye36rd7O7SUajRme1rtC0kDzHJDnyxsq9QhIp1A4Aggg6EGx6FRdqbYpYds1HxwaLud0CE6qeAgXRyXPcf2zq1Z7od03jYv8AyCzmLx1Vxk1HE83OP1S20nHXZmlLC4bS2rWpmW1HtI3tc4f8rWdmu3bw4MxPiabCqAA5vDOBYjmE03Cx0dAImPBAIMg3BGkJQQgaAQQCCHCCGVBAJa5CUliMlSoFocMZY3oPks6SrjZNaWR/CfY6IacdTiqjZWzDWrFm5pJceABhXmFw5qOgeZ3AK+w2FbTENGtyd7jxJTkVYLC4RtMQ0Rz3+qfDQjkIirAyEgoZk3UfdALISSUpxSXG6AQVEr71JqOUKu5VAp+4HjJ+InxX0H4W9I+Z4rhn2i7BOFxJcBlZVlzcoIaDN29Juu6OdFQk6Oj1AiPP6LK/aLhm1KdJjr3qH1DRHVRn1NtMJu6cGLyN6GcqXtbAGk+NxuOig5US9JyxsqVQxlRsZHuaAQ4AOcAHDRwANj+aep1X1H5nuLnHUuOYn1UEKTTZaeCVE1O1s8D+6g11N2ZgcRiAe7pl4bq6WtaDwzOIE8kxtTAVaDstVhYTcTBkcQRII6KNtrjbjvXSsqao6DrhG9spDbK5WNjqPYDaeZhokyWeJn9BOnkSFsAVy3sJWy4pkaOa4e0x7Lp8p1hlOzkowUlGEk6KzIIkEAmEEEFKoQrPYv4/L6qsS2Y8UsgMeOtRbBtIzS72Ccm+lTp0nCYYU2wNd54lLeUbykAzqr0sMwRFxCTKMlAG21yo1RyVVqSoz6qzzyb4Ya7qXhqm7zCMu3qs/aspB4G/TepNSpr7K8Kjkx1SqtRQq70txuotd8lWzRnszTIkHUFZXtdTcXsYH2DJ8QBIzE79ToNVr2hYTtTjD+0VANWBrAOcbvNyz5b06eCfsxe19hPrBzgQYJDdwMan1Waq7PqAQcjYsf4vOy6vhKAyAbgAPbVZbtixgBtcNsdJJOVs9NVjjlXRnxyzbCjC5YJ33HTiVNwuHNR9Ng1e9rB1c4D2lR5v0geinbGzd/RLTDg9uU85krW+OTGftp0w0jSczD0AGMZTzSGh5Al3ieToXEHqT6Zj7R+8ii0gvazMc5ABJduyjQBdDpUctOMuZxG86306aqpxew3VzNZwy7mtGiynu3dnvLH4xxc8kRcukbR7AMMmk6Ou/wDJUFXsbUE+KI5Sr+bkvBkhdmMwxFHLrmFuW/2XYAuMeOlUawHxtMA6X0C7rgNhVXMGaGkAWdqbXNlbj5MbKiMpuIJAJAEmAbdeCJpWtwmzsmGqCCHOY7MJnxAG4WQCEWFyjScyCC0VCBRwilSsgqt2ldzAWy2HkmYg2a2+7V3SFZFQto6N6j2PDfqtOKbyTl46DsHbLcRSBBGdvhqNBBLXfUEQZ5qzpVLwd64fSx1SjU7yi7u3gm0TmAMEOaIBGtj9Fsdj9uw9zWVaTmVJABpgua5xiBETflK1z47O1Y8kvToL0y+ok1aqiVqi5ssnXx4fdHWrqvrYlFXqqtrVdw3qHRIdr4hWOGruLBIuLTxjRQcFhby7X5KxLVrhjphy5S9G3PKMPP8AynHNRtpFaMSGnkFyHbWfv6kkh3e1CeocfrC7OygFz3aexgcRiHlznzUdvgAk5iAI3THks88bW/ByTG3aj2bjarpzNEARmmJ1jw7+Flne0+IBniXsEf0y4hb/ABOGNOixoibwTuOtzuAFz0XO+17AKuUGzWF3WQAD5zKj4SNMuW1mXOklXXZGiamJojgZ9lRM1W4+zrChrjUdbcJ908rqI4cflk6nRZa5KgbTxGQFPMxbSLOHkVR7XJq+Fp33Iv5LK+O2RJqYsBrXTYwJ66KHtLGtYIJGYzAO+ASfQBXWD7HDuGtr1HlwyktaQ3QiMx9JWK7VtDqmIqCzMPQLW86laco14QfNXOP+ubL8ieRj9gA4vG0wbGpVb5CfyC9KOxOUsaOQHIAfkvPP2X4bNjaZ/hIK7s4/eN5SVrHFfV8HKNisLTqfExp57/UXS86TKokP/BKH8J/zH8kFMzII0WoxKSSr5nZp/wCJ7G+rvopNPs3T/FUcf6Q1vzlZaTqsuVB2mIAdax32sbfOF0CnsWg38BP9TifyCfbQYz4WMb/4j6qsb8bsXDc04w+jUc8inRrVCf8A62FwPmtr2C7NOpZq9em5j7imyoG5mzEvgaE6DfqtXjtptpszVKgYzSSYF9BCRs3adOqHZHZssTYj4hINxfRXny5ZRpxceMp2u9QcRiOakY4rG7f2g+mx7gMxaJi9wNZjlK5vt3Yzra7BdUJDBMau/COpUrD4MNvMnefyG5I2n2vw2CfSo1/uhUbmpuDSae6QYu03FyFMo42jXGejUZUbxpuDh5kaLbHDXbmy5bQa1SWtTAcnO9VxnTob0Rl0Jk1wmjV4JlpKFa6zONwVQZoGclziTmAkuJMknQX56K70F9/6sqnH1cx4ibosVOlTtmllouky4tgkWDQTGVnAG/Vcl7VV5ruER4GC38ot8guw7RpzRd5H0IXIu11IjFEfxNEfIrLL1rJvDajwdIkngBPkNStRgu0TWRTp0y5oEE2BLnGDAOiptmV8kPMHw1GGeLmkj6+ildlcOX1/hJDRniLEs8Yb5hrlOtnMrj47FhuzTBl8RFPKJYNc0bncL3UjZ+wO6cHFwcGklpi8fgBHLjvgKdgcTmaDuIBB6qfmkQtPjiz/ANs/NoG38cGUHvmPCSeIEaz6+q5T2mqZNn5j8eJeap4xADB5DKt123H/AE1VswHd23yLmhc5+0fFg1aNAaMYHHlm0H+Vo9UrU4zpO+yWhFTP5ejXH8l1Wi6Xlc1+zmnkdB4A9JbP1XQ8G+56pxOXq8puslkqMxyXmTI6gmcyCAsqtSSq/alWs0B1INcL5gZLgIMFomDeFKzI2uVWbCmGNqVMM92aHtJmLWF/KyztWu52rnHqSVs6uGEOgRn+LmYiVi69FzCWusR+pWVliate0mH7zA1OLb+mVw+SyHY3bZp4hof8Lh3Tnab/AA5uMGRPNbzBEPoOBvLRPlYrmfaPZZw7yB8Juwi1tY6ha8erLjRluWZR1jFXCyu1qEzO+3kdyseze1xicO10+Nvgqf1NGvmIPmi2nRlcuU09Hjy3P+Vjvtfw+fDYKoLkNyzzDBb/AElYLspijTxeHcCW/fUWvAJGZpeGnNGtjvXRu2jc+ADd9Os0jo8PHzXNMXRNF9Ks34XFrrfhcxwzN8iJXThf1cPJPjnY6V2w7VYnB411JmR9PIx4a9uk5gYcCDq3mrPsp2vOMeabqQY4ML5DiQYIEQRzWa+1399pvH46I/0vd9HBMfZm/wD60DjTq/Jp+iv6Ru7bTCdsaNSYp1JaYIOXXTipWL29lpNqMZ8RjxHTXh0XOMHUyYmo3cX1B5hxWvxH7nTP85+blnlbKcyqTQ27Uq1GtgNBmdSdCY5K0hZbY3/fZ1P+0q/xWJe0AtZmETM8NRHFTMl8cuXRWMp+Bw5W8rrE9sOzrqzWvpAd43nEjqt1Qqd4z1Ht/cKDU+FTn/XTwz2VxPHbOq0j42ObmNuBcNR7ldD+z7YlRn3lRhZYABwgnWDHQn1Wow1Nh+JocLGC0OgjQ3Vi91tL808e2XL+uWg2Ram1hBloy35W/RU+SFWUy7fHknhPFWxVnalveUntESWm38zAXN9x7rj20avfYjOfxZSfPd5NgeS7ZjqctkbpnoQQT7hcUxeH7vEZRp4C3oWjf6+inJpg33ZOiSS4byY9IHt8lqcFWLbPETv1Hqq7sZhPuAbbx/qMn5LRfs6cRl6l0qlk8Cq+mCw8Rw3jopTXzomR6UaRnQQFi5sJAcn5TNSnF9yqgZcomPwTaoh2u5w1CeDkYKQVGy8O6k91N2jgcpGhtf5aKLtjZza9M03WOrXb2uEwVoHKBWZBUedw55pjewGHdSr4qi4QcjHAc2OIMcQQ9auqMwSaGDb37aos4Mew/wAzTBAPQtHqVm9g7XjFV8G83a97qJ3lnxFnlMjl0Szny7a8WXx/UvtDgS+k9o1ItzIMj5Ln1HCd8yrhzYuBqUp/DUbYjzt6LruLpZgsPj9guGKbUa4MYDndvM/ia0cwlhlqaq+bjuWrDX2ksdVZgHNaS51GIAJcTlpmIHmh2H7PYmhiadeozIwB4ILhnhzCB4Rzhaqjih4f5BlbyHJTMLWztdB0cRPSPrKqZ2zUKfj67rm+3KRpYp7iC0Gq57SdC1zyZ91san7mOVQ/r3VltjZFGuwMqAkSHSDDrWsecqfhtnsY0Na2RrB8UnjdaZY1hlhq9MrsWi7vmENJANzBgWO9XgDg1wI0LiN9iZAsr6lgieXJG2iGuNtLk8eYU/5q4/1u1JsvDltJpIILhmdIiCdUziMK4DSel7blpa1IRPqN4TOgg3af15FO4SzTXHOy2/1nKLDTqBjhBy/MSFJfU4X6fmn9p0GMqUicxzOLGnUNBBILjuuCAouKogQR+HUTEkGYJ5x7rP8A83TScc5L8qUMQ0fFLeZ09QplFocA5pDgbggyD0KqdqbTp12g02PpkuzONTKCMsggAzYx7qvwLu6ce6ccoNhNuhCdy0M/xutzprG0lmO1XYlmKAdTIp1BYGLRMwR1J9Vp8Jig9sjoRwI3J8OT9cncqo7N7Ndh6DaTyHFs3HMzBO9WhCcAR/s7jEAmdP1wTKmQEnJwVjS2afxGOQuU+KVNu6T6++iegp55IK670cB6hBIFFBG4JKoGq9OBITAeppuIUCtSgqQWHJiu/lKMc00x+d3IWHVAT6T6RBy0zMX/AJfOVk63Y9r8WMUKz2uDmuDWhsWEEEnUEfMq6xtSfCDYWtx3kpWExQ+Fxjgd3Q8EpWuXHqS/ZNSnlMKr2jhwZnfpyKv8RSzCxv8AqypsdTzCPSFnlNOjiy2wb8a8V+5uDaY1IOmUc+O5dG2XsfLTGYQL+AWGurjxVR/hlTwlkMfEF98wbNmiL892oV5s2pVNOHuBcCQXARI3GDvj5LXi0rlvW0tlJo/ByJbBMc9CoVRzGwadRo3Zaxc0XM2KtMM6RDj/AORj6Ksx1SZabjSOPktnPE+i90AuA6sdI9wEziq2YkXEaO/WvRZrCU3Ne4MORwcX0wCQ1wEB9Mgag6+fJXVPFNqNzN6Oafia4atI5JfKeLyw13O0kwWXIkg6b77goLqjmDiN45clVVqYNQZXOBbBEG4bmlzRyK0OKp6QsN2VWWEkVm0MZScQzOJDQDrYm+o0IlQ24oElr4zWnSHDc4dUrAYF9Go4CXNJJA3wdRO83UXavZjF167KtINYxjS0h8tLyXTe1gON1Wc3js+LKY3ujr1RuAVPSokPc7iSfkPmCfNbTA9kzY1ag5tYP/Y/krTD7Dw7L5Mx4v8AF/ZZarTP8nCeMj2azu72ASM4iL3DRP09Fp6GAqHUAdT+Stg8AQ0ADgIA9EhzyrnThyvyuz2DpNa0C0jU/wB0T7E81HL4vz90HYlVKnRFeudPkoj3JkuJfFwB7pTnKL2Y0EzmcgjQXbkhLITJWqSwk1WSEnMjD0thWYl5+HfvTlFsBHjSMwO+L/RIpvSBGOowMw03/mq9jpkK+akfslPXI39dErNtseTU7VlMgBOgqTV2aw6Et9x7qLicK5gkeLkNVNxXM5Qz3TGBxP37m7nNkdW7vQn0VfXxzyS1g8QEwZnmI4qVsrZNepVp1HNLWtkmbSYiIOouqxlllaakndXOigPpyZV+Nnk6kfNODZrN8n2HoFt8nN8oxb4Lg2YcCSI1BAO7gQSFMpbOqVWiGvY7+OMpI89y19HDMb8LWjmAAT5pdQrPLtX+1nUZfZ3Zh7S5z3glxF4kgDhFlejBt33+SfJTQqg6EHpdZpy5MsvSmhrfhAHkgXqmxW2/E5lOmXFpILiYaCLQNSVFGIxDyBmyCRZoi08TdVIjS/qPAuSB1UZ2Lbul3TT1KPGUgWgc5TVOkBuRJsbP03k3iAmi0nUqSBDU1CeMKlMb4fkmixSKlmptxgSkqeITblx4WHl/cpipMWT9M+Gf4jP1TVXTrAUBGzu4+yCndwgltS0KacE4iIXTYzM5URanCEHMJFgSp0FZiaZmVGa5XVLAuOsD3Tn+DsmTJ5AwEtBApFSqdJx0BVjTw7W6ABOJhBZhDvIHunRgm75KkIEoI3Sw7G3a1oPEAT6p1JlGmfYiUJRORBALlRNoVXCA2LzrdSgmcQ2SkFXUwpqWeS4cCbeiewGBZSBDGhoJkwIv+gpYaiKmw9mv2cINoXCfRNVfSdkVGykZE6QiSx8FFUGiRCXUN0luqUFJrnRN4n4T0TlW5TWK0SWixYBNtbLm8BJTz0gG7uUD6/VRfAc70Ik3l5oIC67g20uljDjeUt7knOt0ld2BuSpTeZCUgXKOU3KEoBeZAlJCNABBBBMAlNSUpqAJySlFJKYGE3U1TiZdqpAJBN0tIOqWRQZKDUklKai+FCCUpiTlSWVPEW74S30ZTggwog5N0z4nco9TdLeoYyJ9UxiTcKSwKJWdLj6JXwyCE0w26klOVjAKRHsEjBBFKCDXxKSilGFtGexwjCCCNGCARwjQAQQQSAIIIIAI0SCYGiQCBTAFR6iefomi1RfQQHISk4gQJCFB0tBStKFOam6FSZHCE6FGw2r+seyVoh+U00+N3ID3/wCE5KZpnxPPQegSvhlJmm+z3cXH6NCa2jtSjh25q1RtMfzG56DUpuowvojIcuZzXTyDs8ecR5pW/RrLQKBT+clLx+LyhoGrjA+qz3aHtKzCuFMtLn5ZgWaBuk+RsBuRllIqS3xdVHy4N8z5Kt2ntinTBBcC7c0Xceo3b/Qqu2FtR76OIxNQC2bKGjc1tgJNzJi6yuw6bquIY0ixfmdruvmk/q/IrK5/xcw/rcd9V4f7fzQVn3KCOy+UXgS2oILqjIaCCCoFIIIJUAgggkAQQQQBFAIIIAwidqjQVAl+ibCCCi+g3i/gKbw/wBBBR9iHVGw34/6kEE6Dibpav/q/JBBLI45T2k/fXdT9V0+h/wBtnQfJBBZY+1tyeRn9u/v2E6n/AGOWU7ffvnlT/wBwRIKeT7Vh6uNm/wDxdTof9wUHsj+8N/pf/wDo5BBTfYPqt+gggtWL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154" y="1593897"/>
            <a:ext cx="727807" cy="8367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2457" y="1593897"/>
            <a:ext cx="946701" cy="9467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6996" y="3319987"/>
            <a:ext cx="1184121" cy="9187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2522" y="3305063"/>
            <a:ext cx="1246569" cy="9337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6996" y="5023936"/>
            <a:ext cx="1276350" cy="1066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6504" y="5121228"/>
            <a:ext cx="1482188" cy="89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34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768459"/>
          </a:xfrm>
        </p:spPr>
        <p:txBody>
          <a:bodyPr/>
          <a:lstStyle/>
          <a:p>
            <a:r>
              <a:rPr lang="en-US" b="1" dirty="0" err="1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Verbos</a:t>
            </a:r>
            <a:r>
              <a:rPr lang="en-US" b="1" dirty="0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reciprocos</a:t>
            </a:r>
            <a:r>
              <a:rPr lang="en-US" b="1" dirty="0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: Los </a:t>
            </a:r>
            <a:r>
              <a:rPr lang="en-US" b="1" dirty="0" err="1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pronombres</a:t>
            </a:r>
            <a:r>
              <a:rPr lang="en-US" b="1" dirty="0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reciprocos</a:t>
            </a:r>
            <a:r>
              <a:rPr lang="en-US" b="1" dirty="0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 </a:t>
            </a:r>
            <a:endParaRPr lang="en-US" b="1" dirty="0">
              <a:solidFill>
                <a:srgbClr val="92D05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5" name="Flowchart: Alternate Process 4"/>
          <p:cNvSpPr/>
          <p:nvPr/>
        </p:nvSpPr>
        <p:spPr>
          <a:xfrm>
            <a:off x="480702" y="1586429"/>
            <a:ext cx="5922235" cy="4351662"/>
          </a:xfrm>
          <a:prstGeom prst="flowChartAlternateProcess">
            <a:avLst/>
          </a:prstGeom>
          <a:solidFill>
            <a:srgbClr val="F6B2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ABRAZAR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Nosotros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/as 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abrazamos</a:t>
            </a:r>
            <a:endParaRPr lang="en-US" b="1" dirty="0" smtClean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Vosotros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/as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abrazáis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Ellos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ellas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ustedes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abrazan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01241" y="2962041"/>
            <a:ext cx="504572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pPr algn="just"/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Ellos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 </a:t>
            </a:r>
            <a:r>
              <a:rPr lang="en-US" sz="1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abrazan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porque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quieren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amigos y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llamamos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teléfono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 menudo.</a:t>
            </a:r>
          </a:p>
          <a:p>
            <a:pPr algn="just"/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Tus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abuelos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tú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besáis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cuando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veis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67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768459"/>
          </a:xfrm>
        </p:spPr>
        <p:txBody>
          <a:bodyPr/>
          <a:lstStyle/>
          <a:p>
            <a:r>
              <a:rPr lang="en-US" b="1" dirty="0" err="1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Algunos</a:t>
            </a:r>
            <a:r>
              <a:rPr lang="en-US" b="1" dirty="0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Verbos</a:t>
            </a:r>
            <a:r>
              <a:rPr lang="en-US" b="1" dirty="0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reciprocos</a:t>
            </a:r>
            <a:r>
              <a:rPr lang="en-US" b="1" dirty="0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 </a:t>
            </a:r>
            <a:endParaRPr lang="en-US" b="1" dirty="0">
              <a:solidFill>
                <a:srgbClr val="92D05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6776" y="1476260"/>
            <a:ext cx="50615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parejas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indicad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quién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hace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siguientes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acciones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y la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frecuencia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con la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hacen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padres se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abrazan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siempre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cuando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están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juntos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6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hermano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peleáis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nunca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6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perro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necesitamos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estar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contentos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todos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los </a:t>
            </a:r>
            <a:r>
              <a:rPr lang="en-US" sz="1600" b="1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días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lowchart: Alternate Process 5"/>
          <p:cNvSpPr/>
          <p:nvPr/>
        </p:nvSpPr>
        <p:spPr>
          <a:xfrm>
            <a:off x="5568287" y="2394799"/>
            <a:ext cx="6246563" cy="3999123"/>
          </a:xfrm>
          <a:prstGeom prst="flowChartAlternateProcess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Abrazarse</a:t>
            </a:r>
            <a:endParaRPr lang="en-US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Besarse</a:t>
            </a:r>
            <a:endParaRPr lang="en-US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Saludarse</a:t>
            </a:r>
            <a:endParaRPr lang="en-US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Quererse</a:t>
            </a:r>
            <a:endParaRPr lang="en-US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Visitarse</a:t>
            </a:r>
            <a:endParaRPr lang="en-US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Verse</a:t>
            </a:r>
          </a:p>
          <a:p>
            <a:pPr algn="ctr"/>
            <a:r>
              <a:rPr lang="en-US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Llamarse</a:t>
            </a:r>
            <a:r>
              <a:rPr lang="en-US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teléfono</a:t>
            </a:r>
            <a:endParaRPr lang="en-US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Escribirse</a:t>
            </a:r>
            <a:endParaRPr lang="en-US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Ayudarse</a:t>
            </a:r>
            <a:endParaRPr lang="en-US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Respetarse</a:t>
            </a:r>
            <a:endParaRPr lang="en-US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Pelearse</a:t>
            </a:r>
            <a:endParaRPr lang="en-US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Mirarse</a:t>
            </a:r>
            <a:endParaRPr lang="en-US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Necesitarse</a:t>
            </a:r>
            <a:endParaRPr lang="en-US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Conocerse</a:t>
            </a:r>
            <a:r>
              <a:rPr lang="en-US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bien</a:t>
            </a:r>
            <a:endParaRPr lang="en-US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85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768459"/>
          </a:xfrm>
        </p:spPr>
        <p:txBody>
          <a:bodyPr/>
          <a:lstStyle/>
          <a:p>
            <a:r>
              <a:rPr lang="en-US" b="1" dirty="0" err="1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Historias</a:t>
            </a:r>
            <a:r>
              <a:rPr lang="en-US" b="1" dirty="0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 de </a:t>
            </a:r>
            <a:r>
              <a:rPr lang="en-US" b="1" dirty="0" err="1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amor</a:t>
            </a:r>
            <a:endParaRPr lang="en-US" b="1" dirty="0">
              <a:solidFill>
                <a:srgbClr val="92D05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7524" y="1112704"/>
            <a:ext cx="1151184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parejas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elegid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pareja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contad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historia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amor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usando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algunos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los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siguientes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verbos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recíprocos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También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usad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palabras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para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expresar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secuencia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acciones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Pelearse</a:t>
            </a:r>
            <a:endParaRPr lang="en-US" sz="1600" b="1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Mirarse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pareja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tú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Abrazarse</a:t>
            </a:r>
            <a:endParaRPr lang="en-US" sz="16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Enamorarse</a:t>
            </a:r>
            <a:endParaRPr lang="en-US" sz="16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Besarse</a:t>
            </a:r>
            <a:endParaRPr lang="en-US" sz="1600" b="1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Escribirse</a:t>
            </a:r>
            <a:endParaRPr lang="en-US" sz="1600" b="1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Contarse</a:t>
            </a:r>
            <a:endParaRPr lang="en-US" sz="1600" b="1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Hablarse</a:t>
            </a:r>
            <a:endParaRPr lang="en-US" sz="1600" b="1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Reírse</a:t>
            </a:r>
            <a:endParaRPr lang="en-US" sz="1600" b="1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Reconciliarse</a:t>
            </a:r>
            <a:endParaRPr lang="en-US" sz="1600" b="1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Acariciarse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         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Bella y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Bestia</a:t>
            </a:r>
            <a:endPara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Ayudarse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Saludarse</a:t>
            </a:r>
            <a:endParaRPr lang="en-US" sz="1600" b="1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Casarse</a:t>
            </a:r>
            <a:endParaRPr lang="en-US" sz="1600" b="1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Odiarse</a:t>
            </a:r>
            <a:endParaRPr lang="en-US" sz="1600" b="1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Respetarse</a:t>
            </a:r>
            <a:endParaRPr lang="en-US" sz="1600" b="1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Echarse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menos</a:t>
            </a:r>
            <a:endParaRPr lang="en-US" sz="1600" b="1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Llamarse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teléfono</a:t>
            </a:r>
            <a:endParaRPr lang="en-US" sz="1600" b="1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Mandarse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correos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electrónicos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         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Vosotros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5639" y="1517420"/>
            <a:ext cx="3686978" cy="27652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001" y="3622843"/>
            <a:ext cx="4381297" cy="26426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928" y="1517420"/>
            <a:ext cx="3074053" cy="19158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0000">
            <a:off x="4876800" y="352040"/>
            <a:ext cx="647700" cy="69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5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 smtClean="0">
                <a:latin typeface="Bradley Hand ITC" panose="03070402050302030203" pitchFamily="66" charset="0"/>
              </a:rPr>
              <a:t>En casa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6608" y="1270094"/>
            <a:ext cx="583450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grupos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estudiantes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mirad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plano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casa. </a:t>
            </a:r>
          </a:p>
          <a:p>
            <a:pPr algn="just"/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oraciones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completas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decid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hay en la casa y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endParaRPr lang="en-US" sz="1600" b="1" dirty="0" smtClean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hace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cada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miembro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vuestra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familia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cada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parte de la casa</a:t>
            </a:r>
          </a:p>
          <a:p>
            <a:pPr algn="just"/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Recordad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también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expresiones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frecuencia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endParaRPr lang="en-US" sz="1600" b="1" dirty="0" smtClean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Hay un </a:t>
            </a:r>
            <a:r>
              <a:rPr lang="en-US" sz="16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baño</a:t>
            </a: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el </a:t>
            </a:r>
            <a:r>
              <a:rPr lang="en-US" sz="16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dormitorio</a:t>
            </a: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principal. </a:t>
            </a:r>
            <a:r>
              <a:rPr lang="en-US" sz="16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Tiene</a:t>
            </a: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 lavabo.</a:t>
            </a:r>
          </a:p>
          <a:p>
            <a:pPr algn="just"/>
            <a:r>
              <a:rPr lang="en-US" sz="16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</a:t>
            </a: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padre se </a:t>
            </a:r>
            <a:r>
              <a:rPr lang="en-US" sz="16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afeita</a:t>
            </a: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el </a:t>
            </a:r>
            <a:r>
              <a:rPr lang="en-US" sz="16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baño</a:t>
            </a: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todos</a:t>
            </a: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los </a:t>
            </a:r>
            <a:r>
              <a:rPr lang="en-US" sz="16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días</a:t>
            </a: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</a:t>
            </a:r>
            <a:r>
              <a:rPr lang="en-US" sz="16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</a:t>
            </a: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trabajar</a:t>
            </a: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1600" b="1" dirty="0" smtClean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Hay </a:t>
            </a:r>
            <a:r>
              <a:rPr lang="en-US" sz="16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cocina</a:t>
            </a: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La </a:t>
            </a:r>
            <a:r>
              <a:rPr lang="en-US" sz="16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cocina</a:t>
            </a: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tiene</a:t>
            </a: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mesa y </a:t>
            </a:r>
            <a:r>
              <a:rPr lang="en-US" sz="16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tres</a:t>
            </a: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sillas</a:t>
            </a: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16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</a:t>
            </a: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hermanos</a:t>
            </a: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6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comemos</a:t>
            </a: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cereales</a:t>
            </a: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6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bebemos</a:t>
            </a: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leche</a:t>
            </a:r>
            <a:endParaRPr lang="en-US" sz="1600" b="1" dirty="0" smtClean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menudo </a:t>
            </a:r>
            <a:r>
              <a:rPr lang="en-US" sz="16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allí</a:t>
            </a: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16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Hay </a:t>
            </a:r>
            <a:r>
              <a:rPr lang="en-US" sz="16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piscina</a:t>
            </a: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Tiene</a:t>
            </a: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agua</a:t>
            </a: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azul</a:t>
            </a: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Nuestro</a:t>
            </a: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perro</a:t>
            </a: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nunca</a:t>
            </a: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sz="16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baña</a:t>
            </a:r>
            <a:endParaRPr lang="en-US" sz="1600" b="1" dirty="0" smtClean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la </a:t>
            </a:r>
            <a:r>
              <a:rPr lang="en-US" sz="16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piscina</a:t>
            </a: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porque</a:t>
            </a: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 le </a:t>
            </a:r>
            <a:r>
              <a:rPr lang="en-US" sz="16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gusta</a:t>
            </a: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sz="16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agua</a:t>
            </a: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858" y="344245"/>
            <a:ext cx="5390866" cy="620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16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768459"/>
          </a:xfrm>
        </p:spPr>
        <p:txBody>
          <a:bodyPr/>
          <a:lstStyle/>
          <a:p>
            <a:r>
              <a:rPr lang="en-US" b="1" dirty="0" smtClean="0">
                <a:solidFill>
                  <a:srgbClr val="92D050"/>
                </a:solidFill>
                <a:latin typeface="Bradley Hand ITC" panose="03070402050302030203" pitchFamily="66" charset="0"/>
              </a:rPr>
              <a:t>Un </a:t>
            </a:r>
            <a:r>
              <a:rPr lang="en-US" b="1" dirty="0" err="1" smtClean="0">
                <a:solidFill>
                  <a:srgbClr val="92D050"/>
                </a:solidFill>
                <a:latin typeface="Bradley Hand ITC" panose="03070402050302030203" pitchFamily="66" charset="0"/>
              </a:rPr>
              <a:t>poco</a:t>
            </a:r>
            <a:r>
              <a:rPr lang="en-US" b="1" dirty="0" smtClean="0">
                <a:solidFill>
                  <a:srgbClr val="92D050"/>
                </a:solidFill>
                <a:latin typeface="Bradley Hand ITC" panose="03070402050302030203" pitchFamily="66" charset="0"/>
              </a:rPr>
              <a:t> de </a:t>
            </a:r>
            <a:r>
              <a:rPr lang="en-US" b="1" dirty="0" err="1" smtClean="0">
                <a:solidFill>
                  <a:srgbClr val="92D050"/>
                </a:solidFill>
                <a:latin typeface="Bradley Hand ITC" panose="03070402050302030203" pitchFamily="66" charset="0"/>
              </a:rPr>
              <a:t>todo</a:t>
            </a:r>
            <a:endParaRPr lang="en-US" b="1" dirty="0">
              <a:solidFill>
                <a:srgbClr val="92D05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7426" y="1023804"/>
            <a:ext cx="1167204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Vamos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escuchar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canción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Volverte</a:t>
            </a:r>
            <a:r>
              <a:rPr lang="en-US" sz="1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del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cantante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colombiano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Juanes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www.youtube.com/watch?v=ihE74nG8ioc</a:t>
            </a:r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escucharla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vais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completar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canción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palabras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correspondientes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Todos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juntos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vamos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conjugar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los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siguientes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verbos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irregulares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aparecen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en la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canción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Volver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Ver	        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Querer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Poder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Hacer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Tener</a:t>
            </a:r>
            <a:endParaRPr lang="en-US" sz="1600" b="1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600" b="1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hacen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chico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y la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chica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en el video?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Usa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verbos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recíprocos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6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protagonista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la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canción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necesita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volver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 la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chica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estar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ella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para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feliz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Y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tú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para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feliz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(o no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feliz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pPr algn="just"/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Tx/>
              <a:buAutoNum type="arabicPeriod"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prefieres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hacer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				6.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quieres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hacer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342900" indent="-342900" algn="just">
              <a:buFontTx/>
              <a:buAutoNum type="arabicPeriod"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necesitas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hacer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				7.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deseas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hacer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342900" indent="-342900" algn="just">
              <a:buFontTx/>
              <a:buAutoNum type="arabicPeriod"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tienes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hacer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				8.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puedes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hacer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342900" indent="-342900" algn="just">
              <a:buFontTx/>
              <a:buAutoNum type="arabicPeriod"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piensas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hacer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				9.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debes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hacer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342900" indent="-342900" algn="just">
              <a:buAutoNum type="arabicPeriod"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tienes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ganas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hacer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algn="just"/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Entrevista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algunos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compañeros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la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clase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para saber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hacen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para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felices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 no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felices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26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 err="1" smtClean="0">
                <a:latin typeface="Bradley Hand ITC" panose="03070402050302030203" pitchFamily="66" charset="0"/>
              </a:rPr>
              <a:t>Vamos</a:t>
            </a:r>
            <a:r>
              <a:rPr lang="en-US" b="1" dirty="0" smtClean="0">
                <a:latin typeface="Bradley Hand ITC" panose="03070402050302030203" pitchFamily="66" charset="0"/>
              </a:rPr>
              <a:t> a </a:t>
            </a:r>
            <a:r>
              <a:rPr lang="en-US" b="1" dirty="0" err="1" smtClean="0">
                <a:latin typeface="Bradley Hand ITC" panose="03070402050302030203" pitchFamily="66" charset="0"/>
              </a:rPr>
              <a:t>alquilar</a:t>
            </a:r>
            <a:r>
              <a:rPr lang="en-US" b="1" dirty="0" smtClean="0">
                <a:latin typeface="Bradley Hand ITC" panose="03070402050302030203" pitchFamily="66" charset="0"/>
              </a:rPr>
              <a:t> un </a:t>
            </a:r>
            <a:r>
              <a:rPr lang="en-US" b="1" dirty="0" err="1" smtClean="0">
                <a:latin typeface="Bradley Hand ITC" panose="03070402050302030203" pitchFamily="66" charset="0"/>
              </a:rPr>
              <a:t>apartamento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8490" y="1271008"/>
            <a:ext cx="115509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Vamos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siguiente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video:</a:t>
            </a:r>
          </a:p>
          <a:p>
            <a:pPr algn="just"/>
            <a:endParaRPr lang="en-US" sz="16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wlcmedia.csumb.edu/Spanish/Puntos_de_partida8/Videos/ch04_en_contexto.mov</a:t>
            </a:r>
            <a:endParaRPr lang="en-US" sz="1600" b="1" dirty="0" smtClean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6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Después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vamos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contestar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preguntas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sobre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video.</a:t>
            </a:r>
          </a:p>
          <a:p>
            <a:pPr algn="just"/>
            <a:endParaRPr lang="en-US" sz="16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Finalmente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en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parejas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vais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crear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diálogo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similar al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presentado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el video.</a:t>
            </a:r>
          </a:p>
        </p:txBody>
      </p:sp>
    </p:spTree>
    <p:extLst>
      <p:ext uri="{BB962C8B-B14F-4D97-AF65-F5344CB8AC3E}">
        <p14:creationId xmlns:p14="http://schemas.microsoft.com/office/powerpoint/2010/main" val="7014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 err="1" smtClean="0">
                <a:latin typeface="Bradley Hand ITC" panose="03070402050302030203" pitchFamily="66" charset="0"/>
              </a:rPr>
              <a:t>Vamos</a:t>
            </a:r>
            <a:r>
              <a:rPr lang="en-US" b="1" dirty="0" smtClean="0">
                <a:latin typeface="Bradley Hand ITC" panose="03070402050302030203" pitchFamily="66" charset="0"/>
              </a:rPr>
              <a:t> a </a:t>
            </a:r>
            <a:r>
              <a:rPr lang="en-US" b="1" dirty="0" err="1" smtClean="0">
                <a:latin typeface="Bradley Hand ITC" panose="03070402050302030203" pitchFamily="66" charset="0"/>
              </a:rPr>
              <a:t>alquilar</a:t>
            </a:r>
            <a:r>
              <a:rPr lang="en-US" b="1" dirty="0" smtClean="0">
                <a:latin typeface="Bradley Hand ITC" panose="03070402050302030203" pitchFamily="66" charset="0"/>
              </a:rPr>
              <a:t> un </a:t>
            </a:r>
            <a:r>
              <a:rPr lang="en-US" b="1" dirty="0" err="1" smtClean="0">
                <a:latin typeface="Bradley Hand ITC" panose="03070402050302030203" pitchFamily="66" charset="0"/>
              </a:rPr>
              <a:t>apartamento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8490" y="1271008"/>
            <a:ext cx="1155098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busca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Juan Carlos?</a:t>
            </a:r>
          </a:p>
          <a:p>
            <a:pPr marL="342900" indent="-342900" algn="just">
              <a:buAutoNum type="arabicPeriod"/>
            </a:pPr>
            <a:endParaRPr lang="en-US" sz="1600" b="1" dirty="0" smtClean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Dónde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prefiere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vivir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Juan Carlos?</a:t>
            </a:r>
          </a:p>
          <a:p>
            <a:pPr marL="342900" indent="-342900" algn="just">
              <a:buAutoNum type="arabicPeriod"/>
            </a:pPr>
            <a:endParaRPr lang="en-US" sz="1600" b="1" dirty="0" smtClean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tipo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apartamento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prefiere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Juan Carlos?</a:t>
            </a:r>
          </a:p>
          <a:p>
            <a:pPr marL="342900" indent="-342900" algn="just">
              <a:buAutoNum type="arabicPeriod"/>
            </a:pPr>
            <a:endParaRPr lang="en-US" sz="1600" b="1" dirty="0" smtClean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Cuántos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dormitorios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quiere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Juan Carlos en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apartamento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342900" indent="-342900" algn="just">
              <a:buAutoNum type="arabicPeriod"/>
            </a:pPr>
            <a:endParaRPr lang="en-US" sz="1600" b="1" dirty="0" smtClean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otros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cuartos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quiere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Juan Carlos en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apartamento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342900" indent="-342900" algn="just">
              <a:buAutoNum type="arabicPeriod"/>
            </a:pPr>
            <a:endParaRPr lang="en-US" sz="1600" b="1" dirty="0" smtClean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deben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tener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baño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la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cocina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342900" indent="-342900" algn="just">
              <a:buAutoNum type="arabicPeriod"/>
            </a:pPr>
            <a:endParaRPr lang="en-US" sz="1600" b="1" dirty="0" smtClean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agente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dice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tienen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pocos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apartamentos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así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¿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verdad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342900" indent="-342900" algn="just">
              <a:buAutoNum type="arabicPeriod"/>
            </a:pPr>
            <a:endParaRPr lang="en-US" sz="1600" b="1" dirty="0" smtClean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Cuánto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quiere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pagar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alquiler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Juan Carlos?</a:t>
            </a:r>
          </a:p>
          <a:p>
            <a:pPr marL="342900" indent="-342900" algn="just">
              <a:buAutoNum type="arabicPeriod"/>
            </a:pPr>
            <a:endParaRPr lang="en-US" sz="1600" b="1" dirty="0" smtClean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posible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encontrar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apartamento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los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cuartos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quiere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Juan Carlos y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precio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él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quiere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342900" indent="-342900" algn="just">
              <a:buAutoNum type="arabicPeriod"/>
            </a:pPr>
            <a:endParaRPr lang="en-US" sz="1600" b="1" dirty="0" smtClean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agente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Juan Carlos van en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coche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apartamento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¿no? ¿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5686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 smtClean="0">
                <a:latin typeface="Bradley Hand ITC" panose="03070402050302030203" pitchFamily="66" charset="0"/>
              </a:rPr>
              <a:t>Los </a:t>
            </a:r>
            <a:r>
              <a:rPr lang="en-US" b="1" dirty="0" err="1" smtClean="0">
                <a:latin typeface="Bradley Hand ITC" panose="03070402050302030203" pitchFamily="66" charset="0"/>
              </a:rPr>
              <a:t>d</a:t>
            </a:r>
            <a:r>
              <a:rPr lang="en-US" b="1" dirty="0" err="1" smtClean="0">
                <a:latin typeface="Bradley Hand ITC" panose="03070402050302030203" pitchFamily="66" charset="0"/>
                <a:cs typeface="Times New Roman" panose="02020603050405020304" pitchFamily="18" charset="0"/>
              </a:rPr>
              <a:t>ías</a:t>
            </a:r>
            <a:r>
              <a:rPr lang="en-US" b="1" dirty="0" smtClean="0">
                <a:latin typeface="Bradley Hand ITC" panose="03070402050302030203" pitchFamily="66" charset="0"/>
                <a:cs typeface="Times New Roman" panose="02020603050405020304" pitchFamily="18" charset="0"/>
              </a:rPr>
              <a:t> de la </a:t>
            </a:r>
            <a:r>
              <a:rPr lang="en-US" b="1" dirty="0" err="1" smtClean="0">
                <a:latin typeface="Bradley Hand ITC" panose="03070402050302030203" pitchFamily="66" charset="0"/>
                <a:cs typeface="Times New Roman" panose="02020603050405020304" pitchFamily="18" charset="0"/>
              </a:rPr>
              <a:t>semana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8490" y="1271008"/>
            <a:ext cx="1155098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parejas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contestad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siguientes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preguntas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usando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los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días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la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semana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(no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repitáis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ningún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día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la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semana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vuestras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respuestas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pPr algn="just"/>
            <a:endParaRPr lang="en-US" sz="1600" b="1" dirty="0" smtClean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Dónde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los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lunes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11:40am?</a:t>
            </a:r>
          </a:p>
          <a:p>
            <a:pPr marL="342900" indent="-342900" algn="just">
              <a:buAutoNum type="arabicPeriod"/>
            </a:pPr>
            <a:endParaRPr lang="en-US" sz="1600" b="1" dirty="0" smtClean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día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la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semana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prefieres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comer en un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restaurante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elegante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342900" indent="-342900" algn="just">
              <a:buAutoNum type="arabicPeriod"/>
            </a:pPr>
            <a:endParaRPr lang="en-US" sz="1600" b="1" dirty="0" smtClean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Cuándo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quieren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padres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compras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342900" indent="-342900" algn="just">
              <a:buAutoNum type="arabicPeriod"/>
            </a:pPr>
            <a:endParaRPr lang="en-US" sz="1600" b="1" dirty="0" smtClean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hacéis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amigos y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los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viernes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noche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342900" indent="-342900" algn="just">
              <a:buAutoNum type="arabicPeriod"/>
            </a:pPr>
            <a:endParaRPr lang="en-US" sz="1600" b="1" dirty="0" smtClean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Cuándo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hablas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abuelos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teléfono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342900" indent="-342900" algn="just">
              <a:buAutoNum type="arabicPeriod"/>
            </a:pPr>
            <a:endParaRPr lang="en-US" sz="1600" b="1" dirty="0" smtClean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Cuál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día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la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semana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favorito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compañero</a:t>
            </a:r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342900" indent="-342900" algn="just">
              <a:buAutoNum type="arabicPeriod"/>
            </a:pPr>
            <a:endParaRPr lang="en-US" sz="1600" b="1" dirty="0" smtClean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Cuándo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podemos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nosotros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vuestra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casa para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cenar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vosotros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0021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¿</a:t>
            </a:r>
            <a:r>
              <a:rPr lang="en-US" b="1" dirty="0" err="1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Cuándo</a:t>
            </a:r>
            <a:r>
              <a:rPr lang="en-US" b="1" dirty="0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?</a:t>
            </a:r>
            <a:endParaRPr lang="en-US" b="1" dirty="0">
              <a:solidFill>
                <a:srgbClr val="92D05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8490" y="1271008"/>
            <a:ext cx="1155098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parejas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contestad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siguientes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preguntas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usando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información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entre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paréntesis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6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600" b="1" dirty="0" smtClean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Cuándo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prefieres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salir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tus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amigos? (antes de, 9:15 pm)</a:t>
            </a:r>
          </a:p>
          <a:p>
            <a:pPr algn="just"/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Prefiero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salir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amigos antes de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nueve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cuarto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la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noche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1600" b="1" dirty="0" smtClean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Hasta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cuándo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quieres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bailar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noche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(hasta, 12am)</a:t>
            </a:r>
          </a:p>
          <a:p>
            <a:pPr marL="342900" indent="-342900" algn="just">
              <a:buAutoNum type="arabicPeriod"/>
            </a:pPr>
            <a:endParaRPr lang="en-US" sz="1600" b="1" dirty="0" smtClean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Cuándo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desean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hermanas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bañarse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(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después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+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infinitivo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 algn="just">
              <a:buAutoNum type="arabicPeriod"/>
            </a:pPr>
            <a:endParaRPr lang="en-US" sz="1600" b="1" dirty="0" smtClean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Cuándo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hacéis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vosotros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los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ejercicios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español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(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durante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sustantivo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 algn="just">
              <a:buAutoNum type="arabicPeriod"/>
            </a:pPr>
            <a:endParaRPr lang="en-US" sz="1600" b="1" dirty="0" smtClean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Puedes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jugar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fútbol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conmigo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(antes de +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sustantivo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 algn="just">
              <a:buAutoNum type="arabicPeriod"/>
            </a:pPr>
            <a:endParaRPr lang="en-US" sz="1600" b="1" dirty="0" smtClean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Tenemos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ganas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divertirnos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(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después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de, 4:45pm)</a:t>
            </a:r>
          </a:p>
          <a:p>
            <a:pPr marL="342900" indent="-342900" algn="just">
              <a:buAutoNum type="arabicPeriod"/>
            </a:pPr>
            <a:endParaRPr lang="en-US" sz="1600" b="1" dirty="0" smtClean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Vais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venir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ella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mi casa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tarde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(antes de +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infinitivo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 algn="just">
              <a:buAutoNum type="arabicPeriod"/>
            </a:pPr>
            <a:endParaRPr lang="en-US" sz="1600" b="1" dirty="0" smtClean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ella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Juan hoy? (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durante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sustantivo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 algn="just">
              <a:buAutoNum type="arabicPeriod"/>
            </a:pPr>
            <a:endParaRPr lang="en-US" sz="1600" b="1" dirty="0" smtClean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Cuándo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prefieres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visitar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padres? (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después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+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sustantivo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 algn="just">
              <a:buAutoNum type="arabicPeriod"/>
            </a:pPr>
            <a:endParaRPr lang="en-US" sz="1600" b="1" dirty="0" smtClean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¿Hasta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hora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gusta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estar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amigos los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sábados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noche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(hasta, 3:30am)</a:t>
            </a:r>
          </a:p>
        </p:txBody>
      </p:sp>
    </p:spTree>
    <p:extLst>
      <p:ext uri="{BB962C8B-B14F-4D97-AF65-F5344CB8AC3E}">
        <p14:creationId xmlns:p14="http://schemas.microsoft.com/office/powerpoint/2010/main" val="258023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 err="1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Verbos</a:t>
            </a:r>
            <a:r>
              <a:rPr lang="en-US" b="1" dirty="0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irregulares</a:t>
            </a:r>
            <a:r>
              <a:rPr lang="en-US" b="1" dirty="0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 en la </a:t>
            </a:r>
            <a:r>
              <a:rPr lang="en-US" b="1" dirty="0" err="1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primera</a:t>
            </a:r>
            <a:r>
              <a:rPr lang="en-US" b="1" dirty="0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 persona</a:t>
            </a:r>
            <a:endParaRPr lang="en-US" b="1" dirty="0">
              <a:solidFill>
                <a:srgbClr val="92D05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7957" y="1161826"/>
            <a:ext cx="1155098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grupos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estudiantes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describid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hacen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siguientes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personas;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usad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pequeños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párrafos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con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detalles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Para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cada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dibujo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usad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verbo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irregular dado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conjugado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“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”.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Además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intentad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usar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otros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verbos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irregulares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como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el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ejemplo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6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600" b="1" dirty="0" smtClean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soy de México.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Hago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viaje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Perú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visitar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Macchu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Picchu.</a:t>
            </a:r>
          </a:p>
          <a:p>
            <a:pPr algn="just"/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Traigo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cámara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fotos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sacar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muchas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fotos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	</a:t>
            </a:r>
          </a:p>
          <a:p>
            <a:pPr algn="just"/>
            <a:endParaRPr lang="en-US" sz="16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oír</a:t>
            </a:r>
            <a:endParaRPr lang="en-US" sz="1600" b="1" dirty="0" smtClean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6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600" b="1" dirty="0" smtClean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6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 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poner</a:t>
            </a:r>
            <a:endParaRPr lang="en-US" sz="1600" b="1" dirty="0" smtClean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			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hacer</a:t>
            </a:r>
            <a:endParaRPr lang="en-US" sz="16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600" b="1" dirty="0" smtClean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		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</a:t>
            </a:r>
            <a:endParaRPr lang="en-US" sz="16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</a:t>
            </a:r>
          </a:p>
          <a:p>
            <a:pPr algn="just"/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p</a:t>
            </a:r>
            <a:endParaRPr lang="en-US" sz="16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600" b="1" dirty="0" smtClean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6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salir</a:t>
            </a:r>
            <a:endParaRPr lang="en-US" sz="1600" b="1" dirty="0" smtClean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6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traer</a:t>
            </a:r>
            <a:endParaRPr lang="en-US" sz="1600" b="1" dirty="0" smtClean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851" y="1955633"/>
            <a:ext cx="1016408" cy="9390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57" y="2857442"/>
            <a:ext cx="1758535" cy="26426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552" y="4026090"/>
            <a:ext cx="2275021" cy="23056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8106" y="2894706"/>
            <a:ext cx="2571750" cy="1771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1259" y="4674367"/>
            <a:ext cx="2762250" cy="1657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7879" y="2055690"/>
            <a:ext cx="2571750" cy="1781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1291" y="4674367"/>
            <a:ext cx="1855645" cy="136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81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 err="1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Vamos</a:t>
            </a:r>
            <a:r>
              <a:rPr lang="en-US" b="1" dirty="0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 a </a:t>
            </a:r>
            <a:r>
              <a:rPr lang="en-US" b="1" dirty="0" err="1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repasar</a:t>
            </a:r>
            <a:r>
              <a:rPr lang="en-US" b="1" dirty="0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: los </a:t>
            </a:r>
            <a:r>
              <a:rPr lang="en-US" b="1" dirty="0" err="1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demostrativos</a:t>
            </a:r>
            <a:r>
              <a:rPr lang="en-US" b="1" dirty="0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 y </a:t>
            </a:r>
            <a:r>
              <a:rPr lang="en-US" b="1" dirty="0" err="1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posesivos</a:t>
            </a:r>
            <a:endParaRPr lang="en-US" b="1" dirty="0">
              <a:solidFill>
                <a:srgbClr val="92D05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8490" y="1271008"/>
            <a:ext cx="1155098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parejas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completad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oraciones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los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adjetivos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pronombres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demostrativos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posesivos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6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600" b="1" dirty="0" smtClean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 (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aquí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cama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Juan?</a:t>
            </a:r>
          </a:p>
          <a:p>
            <a:pPr algn="just"/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No, 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____________ 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ahí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cama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____________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cama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____________ (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allí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____________.</a:t>
            </a:r>
          </a:p>
          <a:p>
            <a:pPr algn="just"/>
            <a:endParaRPr lang="en-US" sz="16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¿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cama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Juan?</a:t>
            </a:r>
          </a:p>
          <a:p>
            <a:pPr algn="just"/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No,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esa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cama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cama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Aquella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suya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¿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 (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allá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mesa de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nosotros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algn="just"/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No, ____________ (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allí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mesa no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 mesa. ____________ (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aquí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____________.</a:t>
            </a:r>
          </a:p>
          <a:p>
            <a:pPr algn="just"/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¿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 (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ahí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silla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amigos?</a:t>
            </a:r>
          </a:p>
          <a:p>
            <a:pPr algn="just"/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No, ____________ (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aquí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silla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no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silla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____________ (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allí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____________.</a:t>
            </a:r>
          </a:p>
          <a:p>
            <a:pPr algn="just"/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¿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 (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aquí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cuarto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hermana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y de ti?</a:t>
            </a:r>
          </a:p>
          <a:p>
            <a:pPr algn="just"/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No, ____________ (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ahí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cuarto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no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cuarto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____________ (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allá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____________.</a:t>
            </a:r>
          </a:p>
          <a:p>
            <a:pPr algn="just"/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¿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 (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allí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bebida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ti?</a:t>
            </a:r>
          </a:p>
          <a:p>
            <a:pPr algn="just"/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No, ____________ (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ahí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bebida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no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bebida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____________ (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aquí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____________.</a:t>
            </a:r>
          </a:p>
          <a:p>
            <a:pPr algn="just"/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¿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 (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ahí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llave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mí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algn="just"/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No, ____________ (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aquí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llave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no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llave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____________ (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allí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____________.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600" b="1" dirty="0" smtClean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89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768459"/>
          </a:xfrm>
        </p:spPr>
        <p:txBody>
          <a:bodyPr/>
          <a:lstStyle/>
          <a:p>
            <a:r>
              <a:rPr lang="en-US" b="1" dirty="0" err="1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Más</a:t>
            </a:r>
            <a:r>
              <a:rPr lang="en-US" b="1" dirty="0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verbos</a:t>
            </a:r>
            <a:r>
              <a:rPr lang="en-US" b="1" dirty="0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irregulares</a:t>
            </a:r>
            <a:r>
              <a:rPr lang="en-US" b="1" dirty="0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 en </a:t>
            </a:r>
            <a:r>
              <a:rPr lang="en-US" b="1" dirty="0" err="1" smtClean="0">
                <a:solidFill>
                  <a:srgbClr val="92D050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presente</a:t>
            </a:r>
            <a:endParaRPr lang="en-US" b="1" dirty="0">
              <a:solidFill>
                <a:srgbClr val="92D05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8490" y="1271008"/>
            <a:ext cx="1155098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parejas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conjugad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siguientes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verbos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 el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sujeto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dado: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pensar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				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volver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tú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):		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jugar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hermanos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amigos):</a:t>
            </a:r>
            <a:endParaRPr lang="en-US" sz="16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pedir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nosotros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				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almorzar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(mi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abuela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cerrar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ellos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				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costar</a:t>
            </a:r>
            <a:r>
              <a:rPr lang="es-ES_tradnl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_tradnl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(los libros):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_tradnl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_tradnl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comenzar </a:t>
            </a:r>
            <a:r>
              <a:rPr lang="es-ES_tradnl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(vosotros):				</a:t>
            </a:r>
            <a:r>
              <a:rPr lang="es-ES_tradnl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dormir </a:t>
            </a:r>
            <a:r>
              <a:rPr lang="es-ES_tradnl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(tú y tu perro):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_tradnl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_tradnl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encontrar </a:t>
            </a:r>
            <a:r>
              <a:rPr lang="es-ES_tradnl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(tú):				</a:t>
            </a:r>
            <a:r>
              <a:rPr lang="es-ES_tradnl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entender </a:t>
            </a:r>
            <a:r>
              <a:rPr lang="es-ES_tradnl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(tú):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_tradnl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_tradnl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mostrar </a:t>
            </a:r>
            <a:r>
              <a:rPr lang="es-ES_tradnl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(ustedes):				pensar (los estudiantes):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_tradnl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_tradnl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perder </a:t>
            </a:r>
            <a:r>
              <a:rPr lang="es-ES_tradnl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(ella):				</a:t>
            </a:r>
            <a:r>
              <a:rPr lang="es-ES_tradnl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preferir </a:t>
            </a:r>
            <a:r>
              <a:rPr lang="es-ES_tradnl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(yo):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_tradnl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_tradnl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querer </a:t>
            </a:r>
            <a:r>
              <a:rPr lang="es-ES_tradnl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(Marta y yo):				recordar (usted):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_tradnl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_tradnl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repetir </a:t>
            </a:r>
            <a:r>
              <a:rPr lang="es-ES_tradnl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(Juan y Pedro): 			seguir (nosotros):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_tradnl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_tradnl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servir </a:t>
            </a:r>
            <a:r>
              <a:rPr lang="es-ES_tradnl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(tus padres y tú):			empezar (la clase):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55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is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18147</TotalTime>
  <Words>1021</Words>
  <Application>Microsoft Office PowerPoint</Application>
  <PresentationFormat>Widescreen</PresentationFormat>
  <Paragraphs>357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Bradley Hand ITC</vt:lpstr>
      <vt:lpstr>Corbel</vt:lpstr>
      <vt:lpstr>Times New Roman</vt:lpstr>
      <vt:lpstr>Basis</vt:lpstr>
      <vt:lpstr>capÍTULO 5 “EN cASA”</vt:lpstr>
      <vt:lpstr>En casa</vt:lpstr>
      <vt:lpstr>Vamos a alquilar un apartamento</vt:lpstr>
      <vt:lpstr>Vamos a alquilar un apartamento</vt:lpstr>
      <vt:lpstr>Los días de la semana</vt:lpstr>
      <vt:lpstr>¿Cuándo?</vt:lpstr>
      <vt:lpstr>Verbos irregulares en la primera persona</vt:lpstr>
      <vt:lpstr>Vamos a repasar: los demostrativos y posesivos</vt:lpstr>
      <vt:lpstr>Más verbos irregulares en presente</vt:lpstr>
      <vt:lpstr>Más verbos irregulares en presente</vt:lpstr>
      <vt:lpstr>Verbos reflexivos</vt:lpstr>
      <vt:lpstr>Verbos reflexivos: Los pronombres reflexivos </vt:lpstr>
      <vt:lpstr>Verbos reflexivos: A conjugar</vt:lpstr>
      <vt:lpstr>Verbos reflexivos: ¿A qué hora?</vt:lpstr>
      <vt:lpstr>Verbos reflexivos: ¿Qué hacen?</vt:lpstr>
      <vt:lpstr>Verbos recíprocos</vt:lpstr>
      <vt:lpstr>Verbos reciprocos: Los pronombres reciprocos </vt:lpstr>
      <vt:lpstr>Algunos Verbos reciprocos </vt:lpstr>
      <vt:lpstr>Historias de amor</vt:lpstr>
      <vt:lpstr>Un poco de todo</vt:lpstr>
    </vt:vector>
  </TitlesOfParts>
  <Company>Grinnell College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cAPítulo 3 “LA FAMILIA”  </dc:title>
  <dc:creator>Valentin, Carmen</dc:creator>
  <cp:lastModifiedBy>Valentin, Carmen</cp:lastModifiedBy>
  <cp:revision>389</cp:revision>
  <cp:lastPrinted>2014-10-14T15:45:15Z</cp:lastPrinted>
  <dcterms:created xsi:type="dcterms:W3CDTF">2014-09-10T19:54:21Z</dcterms:created>
  <dcterms:modified xsi:type="dcterms:W3CDTF">2014-10-22T15:58:46Z</dcterms:modified>
</cp:coreProperties>
</file>